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loop="0"/>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PLANNED INSTRUCTIONAL TIME: 10 minutes</a:t>
            </a:r>
          </a:p>
          <a:p/>
          <a:p>
            <a:r>
              <a:t>READ-ALOUD SCRIPT</a:t>
            </a:r>
          </a:p>
          <a:p>
            <a:r>
              <a:t>Welcome. Today we will practice decisions you can use before, during, and after outdoor play. Think of one difficult playground moment from your own program. We will return to that example at the end.</a:t>
            </a:r>
          </a:p>
          <a:p/>
          <a:p>
            <a:r>
              <a:t>FACILITATOR ACTIVITY</a:t>
            </a:r>
          </a:p>
          <a:p>
            <a:r>
              <a:t>2 min introduction; 3 min individual recall; 3 min partner sharing; 2 min state outcomes. Record your starting question.</a:t>
            </a:r>
          </a:p>
          <a:p/>
          <a:p>
            <a:r>
              <a:t>TEACHING POINT</a:t>
            </a:r>
          </a:p>
          <a:p>
            <a:r>
              <a:t>Identify a hazard, choose an age-appropriate response, plan staff coverage, and document a corrective action.</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PLANNED INSTRUCTIONAL TIME: 10 minutes</a:t>
            </a:r>
          </a:p>
          <a:p/>
          <a:p>
            <a:r>
              <a:t>READ-ALOUD SCRIPT</a:t>
            </a:r>
          </a:p>
          <a:p>
            <a:r>
              <a:t>This is Sandywood Institute in-service education in education partnership with NAHCE. Our certificate records completed instruction. It does not certify your playground or replace mandated DCF introductory courses.</a:t>
            </a:r>
          </a:p>
          <a:p/>
          <a:p>
            <a:r>
              <a:t>FACILITATOR ACTIVITY</a:t>
            </a:r>
          </a:p>
          <a:p>
            <a:r>
              <a:t>3 min explanation; 4 min locate your correct annual record and training period; 3 min discuss what attendance evidence you will retain.</a:t>
            </a:r>
          </a:p>
          <a:p/>
          <a:p>
            <a:r>
              <a:t>TEACHING POINT</a:t>
            </a:r>
          </a:p>
          <a:p>
            <a:r>
              <a:t>Record actual participation. A quiz score alone does not establish two hours of attendance.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PLANNED INSTRUCTIONAL TIME: 15 minutes</a:t>
            </a:r>
          </a:p>
          <a:p/>
          <a:p>
            <a:r>
              <a:t>READ-ALOUD SCRIPT</a:t>
            </a:r>
          </a:p>
          <a:p>
            <a:r>
              <a:t>Preschool equipment is designed for ages two through five. Equipment labels and individual readiness still matter. Ask: can this child enter, use, and leave this activity safely with the support we can provide?</a:t>
            </a:r>
          </a:p>
          <a:p/>
          <a:p>
            <a:r>
              <a:t>FACILITATOR ACTIVITY</a:t>
            </a:r>
          </a:p>
          <a:p>
            <a:r>
              <a:t>5 min discussion; 5 min identify equipment suitability and support needs for a child in your program; 5 min read back your supervision response and explain your decision.</a:t>
            </a:r>
          </a:p>
          <a:p/>
          <a:p>
            <a:r>
              <a:t>TEACHING POINT</a:t>
            </a:r>
          </a:p>
          <a:p>
            <a:r>
              <a:t>Compare individual readiness, communication, impulse control, climbing and descending, and support needs. Avoid assuming all children of one age have the same skills.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PLANNED INSTRUCTIONAL TIME: 15 minutes</a:t>
            </a:r>
          </a:p>
          <a:p/>
          <a:p>
            <a:r>
              <a:t>READ-ALOUD SCRIPT</a:t>
            </a:r>
          </a:p>
          <a:p>
            <a:r>
              <a:t>Pause the scene. What do you notice before deciding what to do? Explain how you will support this child while another adult maintains coverage for everyone else. If you work alone, describe how you will organize the group safely.</a:t>
            </a:r>
          </a:p>
          <a:p/>
          <a:p>
            <a:r>
              <a:t>FACILITATOR ACTIVITY</a:t>
            </a:r>
          </a:p>
          <a:p>
            <a:r>
              <a:t>3 min read scene; 4 min mark immediate needs; 4 min role-play adult communication; 4 min debrief. Expected response: secure coverage, calmly assist using safe access, and adjust the activity to demonstrated readiness.</a:t>
            </a:r>
          </a:p>
          <a:p/>
          <a:p>
            <a:r>
              <a:t>TEACHING POINT</a:t>
            </a:r>
          </a:p>
          <a:p>
            <a:r>
              <a:t>A child climbs up, freezes at the top, and cannot explain what is wrong. Another child waits behind.</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PLANNED INSTRUCTIONAL TIME: 15 minutes</a:t>
            </a:r>
          </a:p>
          <a:p/>
          <a:p>
            <a:r>
              <a:t>READ-ALOUD SCRIPT</a:t>
            </a:r>
          </a:p>
          <a:p>
            <a:r>
              <a:t>Follow the equipment and surfacing documentation. One mulch depth is not correct for every material and fall height. Grass and ordinary artificial turf are not proof of impact protection. Ask for the applicable tested surface documentation.</a:t>
            </a:r>
          </a:p>
          <a:p/>
          <a:p>
            <a:r>
              <a:t>FACILITATOR ACTIVITY</a:t>
            </a:r>
          </a:p>
          <a:p>
            <a:r>
              <a:t>4 min explain; 6 min inspect a drawing or empty playground without children; 5 min complete a hazard/correction record. CPSC guidance informs safety practice; applicable Florida licensing rules govern compliance.</a:t>
            </a:r>
          </a:p>
          <a:p/>
          <a:p>
            <a:r>
              <a:t>TEACHING POINT</a:t>
            </a:r>
          </a:p>
          <a:p>
            <a:r>
              <a:t>Check equipment labels, surface condition, use zones, clothing hazards, gates, sight lines, and weather. Close unsafe equipment pending correction.</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PLANNED INSTRUCTIONAL TIME: 15 minutes</a:t>
            </a:r>
          </a:p>
          <a:p/>
          <a:p>
            <a:r>
              <a:t>READ-ALOUD SCRIPT</a:t>
            </a:r>
          </a:p>
          <a:p>
            <a:r>
              <a:t>A child may be confident and still need an adult to change an unsafe game. Say exactly how you will stop the crossing, establish a safe route, and maintain supervision while the parent waits or another adult takes the conversation.</a:t>
            </a:r>
          </a:p>
          <a:p/>
          <a:p>
            <a:r>
              <a:t>FACILITATOR ACTIVITY</a:t>
            </a:r>
          </a:p>
          <a:p>
            <a:r>
              <a:t>3 min scene; 4 min identify competing tasks; 4 min role-play redirection and handoff; 4 min debrief. Expected response: protect the swing path, reorganize the game, and confirm responsibility before an adult changes position.</a:t>
            </a:r>
          </a:p>
          <a:p/>
          <a:p>
            <a:r>
              <a:t>TEACHING POINT</a:t>
            </a:r>
          </a:p>
          <a:p>
            <a:r>
              <a:t>A child invents a running game crossing the swing path. Another adult turns toward a parent at the gate.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PLANNED INSTRUCTIONAL TIME: 15 minutes</a:t>
            </a:r>
          </a:p>
          <a:p/>
          <a:p>
            <a:r>
              <a:t>READ-ALOUD SCRIPT</a:t>
            </a:r>
          </a:p>
          <a:p>
            <a:r>
              <a:t>Draw where you will stand and move. Explain how you can account for each child and respond promptly. Agree on a short spoken handoff that includes the group, the responsibility, and confirmation from the receiving adult.</a:t>
            </a:r>
          </a:p>
          <a:p/>
          <a:p>
            <a:r>
              <a:t>FACILITATOR ACTIVITY</a:t>
            </a:r>
          </a:p>
          <a:p>
            <a:r>
              <a:t>4 min teach; 7 min draw an original zone plan showing gate, climber and open play; 4 min partner read-back. Include adaptations for mobility, communication, sensory needs, and children who may wander.</a:t>
            </a:r>
          </a:p>
          <a:p/>
          <a:p>
            <a:r>
              <a:t>TEACHING POINT</a:t>
            </a:r>
          </a:p>
          <a:p>
            <a:r>
              <a:t>Arrange the space; assign positions; watch and count; listen; anticipate; engage and redirect.</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PLANNED INSTRUCTIONAL TIME: 10 minutes</a:t>
            </a:r>
          </a:p>
          <a:p/>
          <a:p>
            <a:r>
              <a:t>READ-ALOUD SCRIPT</a:t>
            </a:r>
          </a:p>
          <a:p>
            <a:r>
              <a:t>Practice a transition aloud. If a count does not match, keep the group supervised and immediately follow the program’s missing-child procedures. A quick head count is not a substitute for recognizing each child.</a:t>
            </a:r>
          </a:p>
          <a:p/>
          <a:p>
            <a:r>
              <a:t>FACILITATOR ACTIVITY</a:t>
            </a:r>
          </a:p>
          <a:p>
            <a:r>
              <a:t>3 min explanation; 4 min simulate a transition using name cards; 3 min explain how supervision will continue when one adult must respond to an injury.</a:t>
            </a:r>
          </a:p>
          <a:p/>
          <a:p>
            <a:r>
              <a:t>TEACHING POINT</a:t>
            </a:r>
          </a:p>
          <a:p>
            <a:r>
              <a:t>Use name-to-face checks when leaving and arriving. Plan toileting, injuries, family arrivals, and staff changes before outdoor play.</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PLANNED INSTRUCTIONAL TIME: 10 minutes</a:t>
            </a:r>
          </a:p>
          <a:p/>
          <a:p>
            <a:r>
              <a:t>READ-ALOUD SCRIPT</a:t>
            </a:r>
          </a:p>
          <a:p>
            <a:r>
              <a:t>Complete the knowledge check independently. We will review each decision, explain any missed answer, and allow a documented reassessment. Passing this quiz is one part of completion.</a:t>
            </a:r>
          </a:p>
          <a:p/>
          <a:p>
            <a:r>
              <a:t>FACILITATOR ACTIVITY</a:t>
            </a:r>
          </a:p>
          <a:p>
            <a:r>
              <a:t>5 min quiz; 3 min feedback; 2 min correction plan. If reassessment needs longer, extend the session and record actual time.</a:t>
            </a:r>
          </a:p>
          <a:p/>
          <a:p>
            <a:r>
              <a:t>TEACHING POINT</a:t>
            </a:r>
          </a:p>
          <a:p>
            <a:r>
              <a:t>Complete five questions. Sandywood sets a course passing score of 80%: four of five correct.</a:t>
            </a:r>
          </a:p>
          <a:p/>
          <a:p>
            <a:r>
              <a:t>QUIZ QUESTIONS AND ANSWERS</a:t>
            </a:r>
          </a:p>
          <a:p>
            <a:r>
              <a:t>1. Which CPSC equipment age band is intended for preschool children?</a:t>
            </a:r>
          </a:p>
          <a:p>
            <a:r>
              <a:t>A. Ages 2–5, with equipment labels and individual abilities also considered</a:t>
            </a:r>
          </a:p>
          <a:p>
            <a:r>
              <a:t>B. Ages 5–12 automatically</a:t>
            </a:r>
          </a:p>
          <a:p>
            <a:r>
              <a:t>C. Every equipment band</a:t>
            </a:r>
          </a:p>
          <a:p>
            <a:r>
              <a:t>Correct: A</a:t>
            </a:r>
          </a:p>
          <a:p/>
          <a:p>
            <a:r>
              <a:t>2. A child cannot safely descend a climber. What is the best response?</a:t>
            </a:r>
          </a:p>
          <a:p>
            <a:r>
              <a:t>A. Wait until the child learns alone</a:t>
            </a:r>
          </a:p>
          <a:p>
            <a:r>
              <a:t>B. Secure coverage of the group, assist safely, and adapt access to readiness</a:t>
            </a:r>
          </a:p>
          <a:p>
            <a:r>
              <a:t>C. Leave the entire group to help without arranging coverage</a:t>
            </a:r>
          </a:p>
          <a:p>
            <a:r>
              <a:t>Correct: B</a:t>
            </a:r>
          </a:p>
          <a:p/>
          <a:p>
            <a:r>
              <a:t>3. How should you decide the required protective surfacing?</a:t>
            </a:r>
          </a:p>
          <a:p>
            <a:r>
              <a:t>A. Use the same mulch depth everywhere</a:t>
            </a:r>
          </a:p>
          <a:p>
            <a:r>
              <a:t>B. Assume artificial turf is sufficient</a:t>
            </a:r>
          </a:p>
          <a:p>
            <a:r>
              <a:t>C. Check the material, fall height, manufacturer documentation and applicable standards</a:t>
            </a:r>
          </a:p>
          <a:p>
            <a:r>
              <a:t>Correct: C</a:t>
            </a:r>
          </a:p>
          <a:p/>
          <a:p>
            <a:r>
              <a:t>4. An adult must speak with a parent at the gate. What should happen first?</a:t>
            </a:r>
          </a:p>
          <a:p>
            <a:r>
              <a:t>A. Confirm who will cover the children and maintain supervision</a:t>
            </a:r>
          </a:p>
          <a:p>
            <a:r>
              <a:t>B. Let older preschoolers supervise younger children</a:t>
            </a:r>
          </a:p>
          <a:p>
            <a:r>
              <a:t>C. Turn away briefly without a handoff</a:t>
            </a:r>
          </a:p>
          <a:p>
            <a:r>
              <a:t>Correct: A</a:t>
            </a:r>
          </a:p>
          <a:p/>
          <a:p>
            <a:r>
              <a:t>5. Which proves completion of this two-hour course?</a:t>
            </a:r>
          </a:p>
          <a:p>
            <a:r>
              <a:t>A. A passing quiz alone</a:t>
            </a:r>
          </a:p>
          <a:p>
            <a:r>
              <a:t>B. Opening a video link</a:t>
            </a:r>
          </a:p>
          <a:p>
            <a:r>
              <a:t>C. Verified 120 instructional minutes, completed activities and a passing course check</a:t>
            </a:r>
          </a:p>
          <a:p>
            <a:r>
              <a:t>Correct: C</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PLANNED INSTRUCTIONAL TIME: 5 minutes</a:t>
            </a:r>
          </a:p>
          <a:p/>
          <a:p>
            <a:r>
              <a:t>READ-ALOUD SCRIPT</a:t>
            </a:r>
          </a:p>
          <a:p>
            <a:r>
              <a:t>Return to your opening example. Tell your partner what you will change and how you will check that it worked. The trainer will review your attendance and work before issuing a completion record.</a:t>
            </a:r>
          </a:p>
          <a:p/>
          <a:p>
            <a:r>
              <a:t>FACILITATOR ACTIVITY</a:t>
            </a:r>
          </a:p>
          <a:p>
            <a:r>
              <a:t>2 min action plan; 2 min participant feedback; 1 min record review. Any additional administrative certificate processing occurs outside instructional time.</a:t>
            </a:r>
          </a:p>
          <a:p/>
          <a:p>
            <a:r>
              <a:t>TEACHING POINT</a:t>
            </a:r>
          </a:p>
          <a:p>
            <a:r>
              <a:t>Choose one change, one responsible person, and one review date. Verify attendance and completed activities before signing.</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Reference slide: outside the 120-minute agenda.</a:t>
            </a:r>
          </a:p>
          <a:p/>
          <a:p>
            <a:r>
              <a:t>Florida facility handbook: annual in-service and records</a:t>
            </a:r>
          </a:p>
          <a:p>
            <a:r>
              <a:t>https://www.myflfamilies.com/documents/64981.pdf</a:t>
            </a:r>
          </a:p>
          <a:p>
            <a:r>
              <a:t>Florida family/large family home handbook: §§5.6 and 5.8</a:t>
            </a:r>
          </a:p>
          <a:p>
            <a:r>
              <a:t>https://www.myflfamilies.com/documents/64976.pdf</a:t>
            </a:r>
          </a:p>
          <a:p>
            <a:r>
              <a:t>Adopted facility handbook, effective September 1, 2026</a:t>
            </a:r>
          </a:p>
          <a:p>
            <a:r>
              <a:t>https://flrules.org/gateway/reference.asp?No=Ref-19085</a:t>
            </a:r>
          </a:p>
          <a:p>
            <a:r>
              <a:t>Adopted home handbook, effective September 1, 2026</a:t>
            </a:r>
          </a:p>
          <a:p>
            <a:r>
              <a:t>https://flrules.org/gateway/reference.asp?No=Ref-19079</a:t>
            </a:r>
          </a:p>
          <a:p>
            <a:r>
              <a:t>Official facility record: CF-FSP 5268</a:t>
            </a:r>
          </a:p>
          <a:p>
            <a:r>
              <a:t>https://flrules.org/gateway/reference.asp?No=Ref-08736</a:t>
            </a:r>
          </a:p>
          <a:p>
            <a:r>
              <a:t>Official home record: CF-FSP 5268A</a:t>
            </a:r>
          </a:p>
          <a:p>
            <a:r>
              <a:t>https://flrules.org/gateway/reference.asp?No=Ref-08750</a:t>
            </a:r>
          </a:p>
          <a:p>
            <a:r>
              <a:t>CPSC Public Playground Safety Handbook, July 2025</a:t>
            </a:r>
          </a:p>
          <a:p>
            <a:r>
              <a:t>https://www.cpsc.gov/s3fs-public/325_PublicPlaygroundSafetyHandbook2025_7-30-25_1.pdf</a:t>
            </a:r>
          </a:p>
          <a:p>
            <a:r>
              <a:t>Head Start active supervision</a:t>
            </a:r>
          </a:p>
          <a:p>
            <a:r>
              <a:t>https://headstart.gov/safety-practices/article/active-supervision</a:t>
            </a:r>
          </a:p>
          <a:p>
            <a:r>
              <a:t>Optional video: Introduction to Active Supervision</a:t>
            </a:r>
          </a:p>
          <a:p>
            <a:r>
              <a:t>https://headstart.gov/video/introduction-active-supervision</a:t>
            </a:r>
          </a:p>
          <a:p/>
          <a:p>
            <a:r>
              <a:t>The general in-service topic is eligible. Sandywood-specific DCF approval was not verified. No automatic DCF transcript posting. Breaks are additional to instructional time.</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Credited external learning resource from HeadStart.gov. Not a Sandywood–Head Start partnership or a Head Start-approved course. This video link is not an offline embedded media file. Use selected sections within the planned activities; do not add the entire webinar and still claim the original 120-minute timing without revising the agenda. Ask learners to identify adult proximity, equipment readiness and safe access for children in their programs. Verify technical measurements against current CPSC guidance, manufacturer instructions and applicable licensing rules.</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Practice question 1; correct answer A. Click-to-answer activity. Use the separate evaluation worksheet to retain the graded course record.</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Correct response: Ages 2–5, with equipment labels and individual abilities also considered. Ask the participant to explain why.</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Provide corrective feedback without penalizing practice attempts. Return to the question.</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Practice question 2; correct answer B. Click-to-answer activity. Use the separate evaluation worksheet to retain the graded course record.</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Correct response: Secure coverage of the group, assist safely, and adapt access to readiness. Ask the participant to explain why.</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Provide corrective feedback without penalizing practice attempts. Return to the question.</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Practice question 3; correct answer C. Click-to-answer activity. Use the separate evaluation worksheet to retain the graded course record.</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Correct response: Check the material, fall height, manufacturer documentation and applicable standards. Ask the participant to explain why.</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Provide corrective feedback without penalizing practice attempts. Return to the question.</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Practice question 4; correct answer A. Click-to-answer activity. Use the separate evaluation worksheet to retain the graded course record.</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Correct response: Confirm who will cover the children and maintain supervision. Ask the participant to explain why.</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Provide corrective feedback without penalizing practice attempts. Return to the question.</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Practice question 5; correct answer C. Click-to-answer activity. Use the separate evaluation worksheet to retain the graded course record.</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Correct response: Verified 120 instructional minutes, completed activities and a passing course check. Ask the participant to explain why.</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Provide corrective feedback without penalizing practice attempts. Return to the question.</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Practice questions are not automatically recorded. Use the attendance record and completed evaluation to document the course. Additional slides are supporting resources; keep actual instruction documented.</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9.xml"/><Relationship Id="rId4" Type="http://schemas.openxmlformats.org/officeDocument/2006/relationships/slide" Target="slide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hyperlink" Target="https://www.myflfamilies.com/documents/64981.pdf" TargetMode="External"/><Relationship Id="rId4" Type="http://schemas.openxmlformats.org/officeDocument/2006/relationships/hyperlink" Target="https://www.myflfamilies.com/documents/64976.pdf" TargetMode="External"/><Relationship Id="rId5" Type="http://schemas.openxmlformats.org/officeDocument/2006/relationships/hyperlink" Target="https://flrules.org/gateway/reference.asp?No=Ref-19085" TargetMode="External"/><Relationship Id="rId6" Type="http://schemas.openxmlformats.org/officeDocument/2006/relationships/hyperlink" Target="https://flrules.org/gateway/reference.asp?No=Ref-19079" TargetMode="External"/><Relationship Id="rId7" Type="http://schemas.openxmlformats.org/officeDocument/2006/relationships/hyperlink" Target="https://flrules.org/gateway/reference.asp?No=Ref-08736" TargetMode="External"/><Relationship Id="rId8" Type="http://schemas.openxmlformats.org/officeDocument/2006/relationships/hyperlink" Target="https://flrules.org/gateway/reference.asp?No=Ref-08750" TargetMode="External"/><Relationship Id="rId9" Type="http://schemas.openxmlformats.org/officeDocument/2006/relationships/hyperlink" Target="https://www.cpsc.gov/s3fs-public/325_PublicPlaygroundSafetyHandbook2025_7-30-25_1.pdf" TargetMode="External"/><Relationship Id="rId10" Type="http://schemas.openxmlformats.org/officeDocument/2006/relationships/hyperlink" Target="https://headstart.gov/safety-practices/article/active-supervision" TargetMode="External"/><Relationship Id="rId11"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hyperlink" Target="https://headstart.gov/video/playground-safety-tips-early-childhood-programs" TargetMode="Externa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3.xml"/><Relationship Id="rId4" Type="http://schemas.openxmlformats.org/officeDocument/2006/relationships/slide" Target="slide14.xml"/><Relationship Id="rId5" Type="http://schemas.openxmlformats.org/officeDocument/2006/relationships/slide" Target="slide1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4.xml"/><Relationship Id="rId4" Type="http://schemas.openxmlformats.org/officeDocument/2006/relationships/slide" Target="slide1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slide" Target="slide13.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6.xml"/><Relationship Id="rId4" Type="http://schemas.openxmlformats.org/officeDocument/2006/relationships/slide" Target="slide18.xml"/><Relationship Id="rId5" Type="http://schemas.openxmlformats.org/officeDocument/2006/relationships/slide" Target="slide1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7.xml"/><Relationship Id="rId4" Type="http://schemas.openxmlformats.org/officeDocument/2006/relationships/slide" Target="slide1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slide" Target="slide16.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9.xml"/><Relationship Id="rId4" Type="http://schemas.openxmlformats.org/officeDocument/2006/relationships/slide" Target="slide21.xml"/><Relationship Id="rId5" Type="http://schemas.openxmlformats.org/officeDocument/2006/relationships/slide" Target="slide2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20.xml"/><Relationship Id="rId4" Type="http://schemas.openxmlformats.org/officeDocument/2006/relationships/slide" Target="slide2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slide" Target="slide19.xml"/><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22.xml"/><Relationship Id="rId4" Type="http://schemas.openxmlformats.org/officeDocument/2006/relationships/slide" Target="slide23.xml"/><Relationship Id="rId5" Type="http://schemas.openxmlformats.org/officeDocument/2006/relationships/slide" Target="slide2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23.xml"/><Relationship Id="rId4" Type="http://schemas.openxmlformats.org/officeDocument/2006/relationships/slide" Target="slide2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slide" Target="slide22.xml"/><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25.xml"/><Relationship Id="rId4" Type="http://schemas.openxmlformats.org/officeDocument/2006/relationships/slide" Target="slide27.xml"/><Relationship Id="rId5" Type="http://schemas.openxmlformats.org/officeDocument/2006/relationships/slide" Target="slide2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26.xml"/><Relationship Id="rId4" Type="http://schemas.openxmlformats.org/officeDocument/2006/relationships/slide" Target="slide2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slide" Target="slide25.xml"/><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28.xml"/><Relationship Id="rId5" Type="http://schemas.openxmlformats.org/officeDocument/2006/relationships/slide" Target="slide10.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7F4EB"/>
        </a:solidFill>
        <a:effectLst/>
      </p:bgPr>
    </p:bg>
    <p:spTree>
      <p:nvGrpSpPr>
        <p:cNvPr id="1" name=""/>
        <p:cNvGrpSpPr/>
        <p:nvPr/>
      </p:nvGrpSpPr>
      <p:grpSpPr/>
      <p:sp>
        <p:nvSpPr>
          <p:cNvPr id="2" name="Rectangle 1"/>
          <p:cNvSpPr/>
          <p:nvPr/>
        </p:nvSpPr>
        <p:spPr>
          <a:xfrm>
            <a:off x="0" y="0"/>
            <a:ext cx="12191695" cy="118872"/>
          </a:xfrm>
          <a:prstGeom prst="rect">
            <a:avLst/>
          </a:prstGeom>
          <a:solidFill>
            <a:srgbClr val="B998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292608"/>
            <a:ext cx="9144000" cy="365760"/>
          </a:xfrm>
          <a:prstGeom prst="rect">
            <a:avLst/>
          </a:prstGeom>
          <a:noFill/>
        </p:spPr>
        <p:txBody>
          <a:bodyPr wrap="square">
            <a:spAutoFit/>
          </a:bodyPr>
          <a:lstStyle/>
          <a:p>
            <a:pPr>
              <a:spcAft>
                <a:spcPts val="1200"/>
              </a:spcAft>
              <a:defRPr sz="1300" b="1">
                <a:solidFill>
                  <a:srgbClr val="506276"/>
                </a:solidFill>
                <a:latin typeface="Aptos"/>
              </a:defRPr>
            </a:pPr>
            <a:r>
              <a:t>SANDYWOOD INSTITUTE  /  IN-SERVICE EDUCATION</a:t>
            </a:r>
          </a:p>
        </p:txBody>
      </p:sp>
      <p:sp>
        <p:nvSpPr>
          <p:cNvPr id="4" name="TextBox 3"/>
          <p:cNvSpPr txBox="1"/>
          <p:nvPr/>
        </p:nvSpPr>
        <p:spPr>
          <a:xfrm>
            <a:off x="548640" y="822960"/>
            <a:ext cx="9692640" cy="777240"/>
          </a:xfrm>
          <a:prstGeom prst="rect">
            <a:avLst/>
          </a:prstGeom>
          <a:noFill/>
        </p:spPr>
        <p:txBody>
          <a:bodyPr wrap="square">
            <a:spAutoFit/>
          </a:bodyPr>
          <a:lstStyle/>
          <a:p>
            <a:pPr>
              <a:spcAft>
                <a:spcPts val="1200"/>
              </a:spcAft>
              <a:defRPr sz="3200" b="1">
                <a:solidFill>
                  <a:srgbClr val="0F2942"/>
                </a:solidFill>
                <a:latin typeface="Aptos"/>
              </a:defRPr>
            </a:pPr>
            <a:r>
              <a:t>Welcome and outcomes</a:t>
            </a:r>
          </a:p>
        </p:txBody>
      </p:sp>
      <p:pic>
        <p:nvPicPr>
          <p:cNvPr id="5" name="Picture 4" descr="5A66362E-9ADC-42B3-BFD9-7DC8890AAE10.jpeg"/>
          <p:cNvPicPr>
            <a:picLocks noChangeAspect="1"/>
          </p:cNvPicPr>
          <p:nvPr/>
        </p:nvPicPr>
        <p:blipFill>
          <a:blip r:embed="rId2"/>
          <a:stretch>
            <a:fillRect/>
          </a:stretch>
        </p:blipFill>
        <p:spPr>
          <a:xfrm>
            <a:off x="10716768" y="320040"/>
            <a:ext cx="884496" cy="1325880"/>
          </a:xfrm>
          <a:prstGeom prst="rect">
            <a:avLst/>
          </a:prstGeom>
        </p:spPr>
      </p:pic>
      <p:sp>
        <p:nvSpPr>
          <p:cNvPr id="6" name="Rectangle 5"/>
          <p:cNvSpPr/>
          <p:nvPr/>
        </p:nvSpPr>
        <p:spPr>
          <a:xfrm>
            <a:off x="0" y="6373368"/>
            <a:ext cx="12191695" cy="484632"/>
          </a:xfrm>
          <a:prstGeom prst="rect">
            <a:avLst/>
          </a:prstGeom>
          <a:solidFill>
            <a:srgbClr val="0F2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6437376"/>
            <a:ext cx="9144000" cy="274320"/>
          </a:xfrm>
          <a:prstGeom prst="rect">
            <a:avLst/>
          </a:prstGeom>
          <a:noFill/>
        </p:spPr>
        <p:txBody>
          <a:bodyPr wrap="square">
            <a:spAutoFit/>
          </a:bodyPr>
          <a:lstStyle/>
          <a:p>
            <a:pPr>
              <a:spcAft>
                <a:spcPts val="1200"/>
              </a:spcAft>
              <a:defRPr sz="1100" b="0">
                <a:solidFill>
                  <a:srgbClr val="FFFFFF"/>
                </a:solidFill>
                <a:latin typeface="Aptos"/>
              </a:defRPr>
            </a:pPr>
            <a:r>
              <a:t>In Education Partnership with NAHCE  •  Tambra Newton</a:t>
            </a:r>
          </a:p>
        </p:txBody>
      </p:sp>
      <p:sp>
        <p:nvSpPr>
          <p:cNvPr id="8" name="TextBox 7"/>
          <p:cNvSpPr txBox="1"/>
          <p:nvPr/>
        </p:nvSpPr>
        <p:spPr>
          <a:xfrm>
            <a:off x="10607040" y="6437376"/>
            <a:ext cx="1097280" cy="274320"/>
          </a:xfrm>
          <a:prstGeom prst="rect">
            <a:avLst/>
          </a:prstGeom>
          <a:noFill/>
        </p:spPr>
        <p:txBody>
          <a:bodyPr wrap="square">
            <a:spAutoFit/>
          </a:bodyPr>
          <a:lstStyle/>
          <a:p>
            <a:pPr>
              <a:spcAft>
                <a:spcPts val="1200"/>
              </a:spcAft>
              <a:defRPr sz="1100" b="0">
                <a:solidFill>
                  <a:srgbClr val="FFFFFF"/>
                </a:solidFill>
                <a:latin typeface="Aptos"/>
              </a:defRPr>
            </a:pPr>
            <a:r>
              <a:t>01 · 10 min</a:t>
            </a:r>
          </a:p>
        </p:txBody>
      </p:sp>
      <p:sp>
        <p:nvSpPr>
          <p:cNvPr id="9" name="TextBox 8"/>
          <p:cNvSpPr txBox="1"/>
          <p:nvPr/>
        </p:nvSpPr>
        <p:spPr>
          <a:xfrm>
            <a:off x="640080" y="1737360"/>
            <a:ext cx="7772400" cy="1280160"/>
          </a:xfrm>
          <a:prstGeom prst="rect">
            <a:avLst/>
          </a:prstGeom>
          <a:noFill/>
        </p:spPr>
        <p:txBody>
          <a:bodyPr wrap="square">
            <a:spAutoFit/>
          </a:bodyPr>
          <a:lstStyle/>
          <a:p>
            <a:pPr>
              <a:spcAft>
                <a:spcPts val="1200"/>
              </a:spcAft>
              <a:defRPr sz="3500" b="1">
                <a:solidFill>
                  <a:srgbClr val="0F2942"/>
                </a:solidFill>
                <a:latin typeface="Aptos"/>
              </a:defRPr>
            </a:pPr>
            <a:r>
              <a:t>Playground Safety Standards</a:t>
            </a:r>
          </a:p>
          <a:p>
            <a:pPr>
              <a:spcAft>
                <a:spcPts val="1200"/>
              </a:spcAft>
              <a:defRPr sz="3500" b="1">
                <a:solidFill>
                  <a:srgbClr val="0F2942"/>
                </a:solidFill>
                <a:latin typeface="Aptos"/>
              </a:defRPr>
            </a:pPr>
            <a:r>
              <a:t>&amp; Active Supervision</a:t>
            </a:r>
          </a:p>
        </p:txBody>
      </p:sp>
      <p:sp>
        <p:nvSpPr>
          <p:cNvPr id="10" name="TextBox 9"/>
          <p:cNvSpPr txBox="1"/>
          <p:nvPr/>
        </p:nvSpPr>
        <p:spPr>
          <a:xfrm>
            <a:off x="640080" y="3246120"/>
            <a:ext cx="7680960" cy="548640"/>
          </a:xfrm>
          <a:prstGeom prst="rect">
            <a:avLst/>
          </a:prstGeom>
          <a:noFill/>
        </p:spPr>
        <p:txBody>
          <a:bodyPr wrap="square">
            <a:spAutoFit/>
          </a:bodyPr>
          <a:lstStyle/>
          <a:p>
            <a:pPr>
              <a:spcAft>
                <a:spcPts val="1200"/>
              </a:spcAft>
              <a:defRPr sz="2700" b="0">
                <a:solidFill>
                  <a:srgbClr val="506276"/>
                </a:solidFill>
                <a:latin typeface="Aptos"/>
              </a:defRPr>
            </a:pPr>
            <a:r>
              <a:t/>
            </a:r>
          </a:p>
        </p:txBody>
      </p:sp>
      <p:sp>
        <p:nvSpPr>
          <p:cNvPr id="11" name="Rectangle 10"/>
          <p:cNvSpPr/>
          <p:nvPr/>
        </p:nvSpPr>
        <p:spPr>
          <a:xfrm>
            <a:off x="640080" y="4023360"/>
            <a:ext cx="7955279" cy="1234440"/>
          </a:xfrm>
          <a:prstGeom prst="rect">
            <a:avLst/>
          </a:prstGeom>
          <a:solidFill>
            <a:srgbClr val="0F2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4169663"/>
            <a:ext cx="7498079" cy="1005840"/>
          </a:xfrm>
          <a:prstGeom prst="rect">
            <a:avLst/>
          </a:prstGeom>
          <a:noFill/>
        </p:spPr>
        <p:txBody>
          <a:bodyPr wrap="square">
            <a:spAutoFit/>
          </a:bodyPr>
          <a:lstStyle/>
          <a:p>
            <a:pPr>
              <a:spcAft>
                <a:spcPts val="1200"/>
              </a:spcAft>
              <a:defRPr sz="2100" b="0">
                <a:solidFill>
                  <a:srgbClr val="FFFFFF"/>
                </a:solidFill>
                <a:latin typeface="Aptos"/>
              </a:defRPr>
            </a:pPr>
            <a:r>
              <a:t>2-hour in-service course</a:t>
            </a:r>
          </a:p>
          <a:p>
            <a:pPr>
              <a:spcAft>
                <a:spcPts val="1200"/>
              </a:spcAft>
              <a:defRPr sz="2100" b="0">
                <a:solidFill>
                  <a:srgbClr val="FFFFFF"/>
                </a:solidFill>
                <a:latin typeface="Aptos"/>
              </a:defRPr>
            </a:pPr>
            <a:r>
              <a:t>Identify hazards • Practice responses • Plan supervision</a:t>
            </a:r>
          </a:p>
        </p:txBody>
      </p:sp>
      <p:pic>
        <p:nvPicPr>
          <p:cNvPr id="13" name="Picture 12" descr="5A66362E-9ADC-42B3-BFD9-7DC8890AAE10.jpeg"/>
          <p:cNvPicPr>
            <a:picLocks noChangeAspect="1"/>
          </p:cNvPicPr>
          <p:nvPr/>
        </p:nvPicPr>
        <p:blipFill>
          <a:blip r:embed="rId2"/>
          <a:stretch>
            <a:fillRect/>
          </a:stretch>
        </p:blipFill>
        <p:spPr>
          <a:xfrm>
            <a:off x="9144000" y="1965960"/>
            <a:ext cx="2378989" cy="3566160"/>
          </a:xfrm>
          <a:prstGeom prst="rect">
            <a:avLst/>
          </a:prstGeom>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7F4EB"/>
        </a:solidFill>
        <a:effectLst/>
      </p:bgPr>
    </p:bg>
    <p:spTree>
      <p:nvGrpSpPr>
        <p:cNvPr id="1" name=""/>
        <p:cNvGrpSpPr/>
        <p:nvPr/>
      </p:nvGrpSpPr>
      <p:grpSpPr/>
      <p:sp>
        <p:nvSpPr>
          <p:cNvPr id="2" name="Rectangle 1"/>
          <p:cNvSpPr/>
          <p:nvPr/>
        </p:nvSpPr>
        <p:spPr>
          <a:xfrm>
            <a:off x="0" y="0"/>
            <a:ext cx="12191695" cy="118872"/>
          </a:xfrm>
          <a:prstGeom prst="rect">
            <a:avLst/>
          </a:prstGeom>
          <a:solidFill>
            <a:srgbClr val="B998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292608"/>
            <a:ext cx="9144000" cy="365760"/>
          </a:xfrm>
          <a:prstGeom prst="rect">
            <a:avLst/>
          </a:prstGeom>
          <a:noFill/>
        </p:spPr>
        <p:txBody>
          <a:bodyPr wrap="square">
            <a:spAutoFit/>
          </a:bodyPr>
          <a:lstStyle/>
          <a:p>
            <a:pPr>
              <a:spcAft>
                <a:spcPts val="1200"/>
              </a:spcAft>
              <a:defRPr sz="1300" b="1">
                <a:solidFill>
                  <a:srgbClr val="506276"/>
                </a:solidFill>
                <a:latin typeface="Aptos"/>
              </a:defRPr>
            </a:pPr>
            <a:r>
              <a:t>SANDYWOOD INSTITUTE  /  IN-SERVICE EDUCATION</a:t>
            </a:r>
          </a:p>
        </p:txBody>
      </p:sp>
      <p:sp>
        <p:nvSpPr>
          <p:cNvPr id="4" name="TextBox 3"/>
          <p:cNvSpPr txBox="1"/>
          <p:nvPr/>
        </p:nvSpPr>
        <p:spPr>
          <a:xfrm>
            <a:off x="548640" y="822960"/>
            <a:ext cx="9692640" cy="777240"/>
          </a:xfrm>
          <a:prstGeom prst="rect">
            <a:avLst/>
          </a:prstGeom>
          <a:noFill/>
        </p:spPr>
        <p:txBody>
          <a:bodyPr wrap="square">
            <a:spAutoFit/>
          </a:bodyPr>
          <a:lstStyle/>
          <a:p>
            <a:pPr>
              <a:spcAft>
                <a:spcPts val="1200"/>
              </a:spcAft>
              <a:defRPr sz="3200" b="1">
                <a:solidFill>
                  <a:srgbClr val="0F2942"/>
                </a:solidFill>
                <a:latin typeface="Aptos"/>
              </a:defRPr>
            </a:pPr>
            <a:r>
              <a:t>In-service hours and records</a:t>
            </a:r>
          </a:p>
        </p:txBody>
      </p:sp>
      <p:pic>
        <p:nvPicPr>
          <p:cNvPr id="5" name="Picture 4" descr="5A66362E-9ADC-42B3-BFD9-7DC8890AAE10.jpeg"/>
          <p:cNvPicPr>
            <a:picLocks noChangeAspect="1"/>
          </p:cNvPicPr>
          <p:nvPr/>
        </p:nvPicPr>
        <p:blipFill>
          <a:blip r:embed="rId2"/>
          <a:stretch>
            <a:fillRect/>
          </a:stretch>
        </p:blipFill>
        <p:spPr>
          <a:xfrm>
            <a:off x="10716768" y="320040"/>
            <a:ext cx="884496" cy="1325880"/>
          </a:xfrm>
          <a:prstGeom prst="rect">
            <a:avLst/>
          </a:prstGeom>
        </p:spPr>
      </p:pic>
      <p:sp>
        <p:nvSpPr>
          <p:cNvPr id="6" name="Rectangle 5"/>
          <p:cNvSpPr/>
          <p:nvPr/>
        </p:nvSpPr>
        <p:spPr>
          <a:xfrm>
            <a:off x="0" y="6373368"/>
            <a:ext cx="12191695" cy="484632"/>
          </a:xfrm>
          <a:prstGeom prst="rect">
            <a:avLst/>
          </a:prstGeom>
          <a:solidFill>
            <a:srgbClr val="0F2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6437376"/>
            <a:ext cx="9144000" cy="274320"/>
          </a:xfrm>
          <a:prstGeom prst="rect">
            <a:avLst/>
          </a:prstGeom>
          <a:noFill/>
        </p:spPr>
        <p:txBody>
          <a:bodyPr wrap="square">
            <a:spAutoFit/>
          </a:bodyPr>
          <a:lstStyle/>
          <a:p>
            <a:pPr>
              <a:spcAft>
                <a:spcPts val="1200"/>
              </a:spcAft>
              <a:defRPr sz="1100" b="0">
                <a:solidFill>
                  <a:srgbClr val="FFFFFF"/>
                </a:solidFill>
                <a:latin typeface="Aptos"/>
              </a:defRPr>
            </a:pPr>
            <a:r>
              <a:t>In Education Partnership with NAHCE  •  Tambra Newton</a:t>
            </a:r>
          </a:p>
        </p:txBody>
      </p:sp>
      <p:sp>
        <p:nvSpPr>
          <p:cNvPr id="8" name="TextBox 7"/>
          <p:cNvSpPr txBox="1"/>
          <p:nvPr/>
        </p:nvSpPr>
        <p:spPr>
          <a:xfrm>
            <a:off x="10607040" y="6437376"/>
            <a:ext cx="1097280" cy="274320"/>
          </a:xfrm>
          <a:prstGeom prst="rect">
            <a:avLst/>
          </a:prstGeom>
          <a:noFill/>
        </p:spPr>
        <p:txBody>
          <a:bodyPr wrap="square">
            <a:spAutoFit/>
          </a:bodyPr>
          <a:lstStyle/>
          <a:p>
            <a:pPr>
              <a:spcAft>
                <a:spcPts val="1200"/>
              </a:spcAft>
              <a:defRPr sz="1100" b="0">
                <a:solidFill>
                  <a:srgbClr val="FFFFFF"/>
                </a:solidFill>
                <a:latin typeface="Aptos"/>
              </a:defRPr>
            </a:pPr>
            <a:r>
              <a:t>02 · 10 min</a:t>
            </a:r>
          </a:p>
        </p:txBody>
      </p:sp>
      <p:sp>
        <p:nvSpPr>
          <p:cNvPr id="9" name="Rectangle 8"/>
          <p:cNvSpPr/>
          <p:nvPr/>
        </p:nvSpPr>
        <p:spPr>
          <a:xfrm>
            <a:off x="594360" y="1783080"/>
            <a:ext cx="5394960" cy="324612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94360" y="1783080"/>
            <a:ext cx="64008" cy="3246120"/>
          </a:xfrm>
          <a:prstGeom prst="rect">
            <a:avLst/>
          </a:prstGeom>
          <a:solidFill>
            <a:srgbClr val="B998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1947672"/>
            <a:ext cx="4937760" cy="411480"/>
          </a:xfrm>
          <a:prstGeom prst="rect">
            <a:avLst/>
          </a:prstGeom>
          <a:noFill/>
        </p:spPr>
        <p:txBody>
          <a:bodyPr wrap="square">
            <a:spAutoFit/>
          </a:bodyPr>
          <a:lstStyle/>
          <a:p>
            <a:pPr>
              <a:spcAft>
                <a:spcPts val="1200"/>
              </a:spcAft>
              <a:defRPr sz="1600" b="1">
                <a:solidFill>
                  <a:srgbClr val="506276"/>
                </a:solidFill>
                <a:latin typeface="Aptos"/>
              </a:defRPr>
            </a:pPr>
            <a:r>
              <a:t>DOCUMENT</a:t>
            </a:r>
          </a:p>
        </p:txBody>
      </p:sp>
      <p:sp>
        <p:nvSpPr>
          <p:cNvPr id="12" name="TextBox 11"/>
          <p:cNvSpPr txBox="1"/>
          <p:nvPr/>
        </p:nvSpPr>
        <p:spPr>
          <a:xfrm>
            <a:off x="822960" y="2514600"/>
            <a:ext cx="4937760" cy="2377439"/>
          </a:xfrm>
          <a:prstGeom prst="rect">
            <a:avLst/>
          </a:prstGeom>
          <a:noFill/>
        </p:spPr>
        <p:txBody>
          <a:bodyPr wrap="square">
            <a:spAutoFit/>
          </a:bodyPr>
          <a:lstStyle/>
          <a:p>
            <a:pPr>
              <a:spcAft>
                <a:spcPts val="1200"/>
              </a:spcAft>
              <a:defRPr sz="2400" b="0">
                <a:solidFill>
                  <a:srgbClr val="0F2942"/>
                </a:solidFill>
                <a:latin typeface="Aptos"/>
              </a:defRPr>
            </a:pPr>
            <a:r>
              <a:t>Record actual instruction and participation.</a:t>
            </a:r>
          </a:p>
          <a:p>
            <a:pPr>
              <a:spcAft>
                <a:spcPts val="1200"/>
              </a:spcAft>
              <a:defRPr sz="2400" b="0">
                <a:solidFill>
                  <a:srgbClr val="0F2942"/>
                </a:solidFill>
                <a:latin typeface="Aptos"/>
              </a:defRPr>
            </a:pPr>
            <a:r>
              <a:t>Centers: CF-FSP 5268</a:t>
            </a:r>
          </a:p>
          <a:p>
            <a:pPr>
              <a:spcAft>
                <a:spcPts val="1200"/>
              </a:spcAft>
              <a:defRPr sz="2400" b="0">
                <a:solidFill>
                  <a:srgbClr val="0F2942"/>
                </a:solidFill>
                <a:latin typeface="Aptos"/>
              </a:defRPr>
            </a:pPr>
            <a:r>
              <a:t>Homes: CF-FSP 5268A</a:t>
            </a:r>
          </a:p>
        </p:txBody>
      </p:sp>
      <p:sp>
        <p:nvSpPr>
          <p:cNvPr id="13" name="Rectangle 12"/>
          <p:cNvSpPr/>
          <p:nvPr/>
        </p:nvSpPr>
        <p:spPr>
          <a:xfrm>
            <a:off x="6199632" y="1783080"/>
            <a:ext cx="5394960" cy="324612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6199632" y="1783080"/>
            <a:ext cx="64008" cy="3246120"/>
          </a:xfrm>
          <a:prstGeom prst="rect">
            <a:avLst/>
          </a:prstGeom>
          <a:solidFill>
            <a:srgbClr val="B998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428232" y="1947672"/>
            <a:ext cx="4937760" cy="411480"/>
          </a:xfrm>
          <a:prstGeom prst="rect">
            <a:avLst/>
          </a:prstGeom>
          <a:noFill/>
        </p:spPr>
        <p:txBody>
          <a:bodyPr wrap="square">
            <a:spAutoFit/>
          </a:bodyPr>
          <a:lstStyle/>
          <a:p>
            <a:pPr>
              <a:spcAft>
                <a:spcPts val="1200"/>
              </a:spcAft>
              <a:defRPr sz="1600" b="1">
                <a:solidFill>
                  <a:srgbClr val="506276"/>
                </a:solidFill>
                <a:latin typeface="Aptos"/>
              </a:defRPr>
            </a:pPr>
            <a:r>
              <a:t>COMPLETE</a:t>
            </a:r>
          </a:p>
        </p:txBody>
      </p:sp>
      <p:sp>
        <p:nvSpPr>
          <p:cNvPr id="16" name="TextBox 15"/>
          <p:cNvSpPr txBox="1"/>
          <p:nvPr/>
        </p:nvSpPr>
        <p:spPr>
          <a:xfrm>
            <a:off x="6428232" y="2514600"/>
            <a:ext cx="4937760" cy="2377439"/>
          </a:xfrm>
          <a:prstGeom prst="rect">
            <a:avLst/>
          </a:prstGeom>
          <a:noFill/>
        </p:spPr>
        <p:txBody>
          <a:bodyPr wrap="square">
            <a:spAutoFit/>
          </a:bodyPr>
          <a:lstStyle/>
          <a:p>
            <a:pPr>
              <a:spcAft>
                <a:spcPts val="1200"/>
              </a:spcAft>
              <a:defRPr sz="2400" b="0">
                <a:solidFill>
                  <a:srgbClr val="0F2942"/>
                </a:solidFill>
                <a:latin typeface="Aptos"/>
              </a:defRPr>
            </a:pPr>
            <a:r>
              <a:t>120 instructional minutes</a:t>
            </a:r>
          </a:p>
          <a:p>
            <a:pPr>
              <a:spcAft>
                <a:spcPts val="1200"/>
              </a:spcAft>
              <a:defRPr sz="2400" b="0">
                <a:solidFill>
                  <a:srgbClr val="0F2942"/>
                </a:solidFill>
                <a:latin typeface="Aptos"/>
              </a:defRPr>
            </a:pPr>
            <a:r>
              <a:t>Completed activities</a:t>
            </a:r>
          </a:p>
          <a:p>
            <a:pPr>
              <a:spcAft>
                <a:spcPts val="1200"/>
              </a:spcAft>
              <a:defRPr sz="2400" b="0">
                <a:solidFill>
                  <a:srgbClr val="0F2942"/>
                </a:solidFill>
                <a:latin typeface="Aptos"/>
              </a:defRPr>
            </a:pPr>
            <a:r>
              <a:t>At least 4 of 5 answers correct</a:t>
            </a:r>
          </a:p>
        </p:txBody>
      </p:sp>
      <p:sp>
        <p:nvSpPr>
          <p:cNvPr id="17" name="TextBox 16"/>
          <p:cNvSpPr txBox="1"/>
          <p:nvPr/>
        </p:nvSpPr>
        <p:spPr>
          <a:xfrm>
            <a:off x="685800" y="5349240"/>
            <a:ext cx="10789920" cy="731520"/>
          </a:xfrm>
          <a:prstGeom prst="rect">
            <a:avLst/>
          </a:prstGeom>
          <a:noFill/>
        </p:spPr>
        <p:txBody>
          <a:bodyPr wrap="square">
            <a:spAutoFit/>
          </a:bodyPr>
          <a:lstStyle/>
          <a:p>
            <a:pPr>
              <a:spcAft>
                <a:spcPts val="1200"/>
              </a:spcAft>
              <a:defRPr sz="2100" b="1">
                <a:solidFill>
                  <a:srgbClr val="0F2942"/>
                </a:solidFill>
                <a:latin typeface="Aptos"/>
              </a:defRPr>
            </a:pPr>
            <a:r>
              <a:t>Discuss: What evidence shows that a participant completed the instruction?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7F4EB"/>
        </a:solidFill>
        <a:effectLst/>
      </p:bgPr>
    </p:bg>
    <p:spTree>
      <p:nvGrpSpPr>
        <p:cNvPr id="1" name=""/>
        <p:cNvGrpSpPr/>
        <p:nvPr/>
      </p:nvGrpSpPr>
      <p:grpSpPr/>
      <p:sp>
        <p:nvSpPr>
          <p:cNvPr id="2" name="Rectangle 1"/>
          <p:cNvSpPr/>
          <p:nvPr/>
        </p:nvSpPr>
        <p:spPr>
          <a:xfrm>
            <a:off x="0" y="0"/>
            <a:ext cx="12191695" cy="118872"/>
          </a:xfrm>
          <a:prstGeom prst="rect">
            <a:avLst/>
          </a:prstGeom>
          <a:solidFill>
            <a:srgbClr val="B998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292608"/>
            <a:ext cx="9144000" cy="365760"/>
          </a:xfrm>
          <a:prstGeom prst="rect">
            <a:avLst/>
          </a:prstGeom>
          <a:noFill/>
        </p:spPr>
        <p:txBody>
          <a:bodyPr wrap="square">
            <a:spAutoFit/>
          </a:bodyPr>
          <a:lstStyle/>
          <a:p>
            <a:pPr>
              <a:spcAft>
                <a:spcPts val="1200"/>
              </a:spcAft>
              <a:defRPr sz="1300" b="1">
                <a:solidFill>
                  <a:srgbClr val="506276"/>
                </a:solidFill>
                <a:latin typeface="Aptos"/>
              </a:defRPr>
            </a:pPr>
            <a:r>
              <a:t>SANDYWOOD INSTITUTE  /  IN-SERVICE EDUCATION</a:t>
            </a:r>
          </a:p>
        </p:txBody>
      </p:sp>
      <p:sp>
        <p:nvSpPr>
          <p:cNvPr id="4" name="TextBox 3"/>
          <p:cNvSpPr txBox="1"/>
          <p:nvPr/>
        </p:nvSpPr>
        <p:spPr>
          <a:xfrm>
            <a:off x="548640" y="822960"/>
            <a:ext cx="9692640" cy="777240"/>
          </a:xfrm>
          <a:prstGeom prst="rect">
            <a:avLst/>
          </a:prstGeom>
          <a:noFill/>
        </p:spPr>
        <p:txBody>
          <a:bodyPr wrap="square">
            <a:spAutoFit/>
          </a:bodyPr>
          <a:lstStyle/>
          <a:p>
            <a:pPr>
              <a:spcAft>
                <a:spcPts val="1200"/>
              </a:spcAft>
              <a:defRPr sz="3200" b="1">
                <a:solidFill>
                  <a:srgbClr val="0F2942"/>
                </a:solidFill>
                <a:latin typeface="Aptos"/>
              </a:defRPr>
            </a:pPr>
            <a:r>
              <a:t>Equipment suitability and child readiness</a:t>
            </a:r>
          </a:p>
        </p:txBody>
      </p:sp>
      <p:pic>
        <p:nvPicPr>
          <p:cNvPr id="5" name="Picture 4" descr="5A66362E-9ADC-42B3-BFD9-7DC8890AAE10.jpeg"/>
          <p:cNvPicPr>
            <a:picLocks noChangeAspect="1"/>
          </p:cNvPicPr>
          <p:nvPr/>
        </p:nvPicPr>
        <p:blipFill>
          <a:blip r:embed="rId2"/>
          <a:stretch>
            <a:fillRect/>
          </a:stretch>
        </p:blipFill>
        <p:spPr>
          <a:xfrm>
            <a:off x="10716768" y="320040"/>
            <a:ext cx="884496" cy="1325880"/>
          </a:xfrm>
          <a:prstGeom prst="rect">
            <a:avLst/>
          </a:prstGeom>
        </p:spPr>
      </p:pic>
      <p:sp>
        <p:nvSpPr>
          <p:cNvPr id="6" name="Rectangle 5"/>
          <p:cNvSpPr/>
          <p:nvPr/>
        </p:nvSpPr>
        <p:spPr>
          <a:xfrm>
            <a:off x="0" y="6373368"/>
            <a:ext cx="12191695" cy="484632"/>
          </a:xfrm>
          <a:prstGeom prst="rect">
            <a:avLst/>
          </a:prstGeom>
          <a:solidFill>
            <a:srgbClr val="0F2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6437376"/>
            <a:ext cx="9144000" cy="274320"/>
          </a:xfrm>
          <a:prstGeom prst="rect">
            <a:avLst/>
          </a:prstGeom>
          <a:noFill/>
        </p:spPr>
        <p:txBody>
          <a:bodyPr wrap="square">
            <a:spAutoFit/>
          </a:bodyPr>
          <a:lstStyle/>
          <a:p>
            <a:pPr>
              <a:spcAft>
                <a:spcPts val="1200"/>
              </a:spcAft>
              <a:defRPr sz="1100" b="0">
                <a:solidFill>
                  <a:srgbClr val="FFFFFF"/>
                </a:solidFill>
                <a:latin typeface="Aptos"/>
              </a:defRPr>
            </a:pPr>
            <a:r>
              <a:t>In Education Partnership with NAHCE  •  Tambra Newton</a:t>
            </a:r>
          </a:p>
        </p:txBody>
      </p:sp>
      <p:sp>
        <p:nvSpPr>
          <p:cNvPr id="8" name="TextBox 7"/>
          <p:cNvSpPr txBox="1"/>
          <p:nvPr/>
        </p:nvSpPr>
        <p:spPr>
          <a:xfrm>
            <a:off x="10607040" y="6437376"/>
            <a:ext cx="1097280" cy="274320"/>
          </a:xfrm>
          <a:prstGeom prst="rect">
            <a:avLst/>
          </a:prstGeom>
          <a:noFill/>
        </p:spPr>
        <p:txBody>
          <a:bodyPr wrap="square">
            <a:spAutoFit/>
          </a:bodyPr>
          <a:lstStyle/>
          <a:p>
            <a:pPr>
              <a:spcAft>
                <a:spcPts val="1200"/>
              </a:spcAft>
              <a:defRPr sz="1100" b="0">
                <a:solidFill>
                  <a:srgbClr val="FFFFFF"/>
                </a:solidFill>
                <a:latin typeface="Aptos"/>
              </a:defRPr>
            </a:pPr>
            <a:r>
              <a:t>03 · 15 min</a:t>
            </a:r>
          </a:p>
        </p:txBody>
      </p:sp>
      <p:sp>
        <p:nvSpPr>
          <p:cNvPr id="9" name="Rectangle 8"/>
          <p:cNvSpPr/>
          <p:nvPr/>
        </p:nvSpPr>
        <p:spPr>
          <a:xfrm>
            <a:off x="594360" y="1783080"/>
            <a:ext cx="5394960" cy="324612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94360" y="1783080"/>
            <a:ext cx="64008" cy="3246120"/>
          </a:xfrm>
          <a:prstGeom prst="rect">
            <a:avLst/>
          </a:prstGeom>
          <a:solidFill>
            <a:srgbClr val="B998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1947672"/>
            <a:ext cx="4937760" cy="411480"/>
          </a:xfrm>
          <a:prstGeom prst="rect">
            <a:avLst/>
          </a:prstGeom>
          <a:noFill/>
        </p:spPr>
        <p:txBody>
          <a:bodyPr wrap="square">
            <a:spAutoFit/>
          </a:bodyPr>
          <a:lstStyle/>
          <a:p>
            <a:pPr>
              <a:spcAft>
                <a:spcPts val="1200"/>
              </a:spcAft>
              <a:defRPr sz="1600" b="1">
                <a:solidFill>
                  <a:srgbClr val="506276"/>
                </a:solidFill>
                <a:latin typeface="Aptos"/>
              </a:defRPr>
            </a:pPr>
            <a:r>
              <a:t>SUPPORT CHILD READINESS</a:t>
            </a:r>
          </a:p>
        </p:txBody>
      </p:sp>
      <p:sp>
        <p:nvSpPr>
          <p:cNvPr id="12" name="TextBox 11"/>
          <p:cNvSpPr txBox="1"/>
          <p:nvPr/>
        </p:nvSpPr>
        <p:spPr>
          <a:xfrm>
            <a:off x="822960" y="2514600"/>
            <a:ext cx="4937760" cy="2377439"/>
          </a:xfrm>
          <a:prstGeom prst="rect">
            <a:avLst/>
          </a:prstGeom>
          <a:noFill/>
        </p:spPr>
        <p:txBody>
          <a:bodyPr wrap="square">
            <a:spAutoFit/>
          </a:bodyPr>
          <a:lstStyle/>
          <a:p>
            <a:pPr>
              <a:spcAft>
                <a:spcPts val="1200"/>
              </a:spcAft>
              <a:defRPr sz="2400" b="0">
                <a:solidFill>
                  <a:srgbClr val="0F2942"/>
                </a:solidFill>
                <a:latin typeface="Aptos"/>
              </a:defRPr>
            </a:pPr>
            <a:r>
              <a:t>Offer short, concrete directions.</a:t>
            </a:r>
          </a:p>
          <a:p>
            <a:pPr>
              <a:spcAft>
                <a:spcPts val="1200"/>
              </a:spcAft>
              <a:defRPr sz="2400" b="0">
                <a:solidFill>
                  <a:srgbClr val="0F2942"/>
                </a:solidFill>
                <a:latin typeface="Aptos"/>
              </a:defRPr>
            </a:pPr>
            <a:r>
              <a:t>Check climbing AND descending.</a:t>
            </a:r>
          </a:p>
          <a:p>
            <a:pPr>
              <a:spcAft>
                <a:spcPts val="1200"/>
              </a:spcAft>
              <a:defRPr sz="2400" b="0">
                <a:solidFill>
                  <a:srgbClr val="0F2942"/>
                </a:solidFill>
                <a:latin typeface="Aptos"/>
              </a:defRPr>
            </a:pPr>
            <a:r>
              <a:t>Adjust support to observed skills.</a:t>
            </a:r>
          </a:p>
        </p:txBody>
      </p:sp>
      <p:sp>
        <p:nvSpPr>
          <p:cNvPr id="13" name="Rectangle 12"/>
          <p:cNvSpPr/>
          <p:nvPr/>
        </p:nvSpPr>
        <p:spPr>
          <a:xfrm>
            <a:off x="6199632" y="1783080"/>
            <a:ext cx="5394960" cy="324612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6199632" y="1783080"/>
            <a:ext cx="64008" cy="3246120"/>
          </a:xfrm>
          <a:prstGeom prst="rect">
            <a:avLst/>
          </a:prstGeom>
          <a:solidFill>
            <a:srgbClr val="B998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428232" y="1947672"/>
            <a:ext cx="4937760" cy="411480"/>
          </a:xfrm>
          <a:prstGeom prst="rect">
            <a:avLst/>
          </a:prstGeom>
          <a:noFill/>
        </p:spPr>
        <p:txBody>
          <a:bodyPr wrap="square">
            <a:spAutoFit/>
          </a:bodyPr>
          <a:lstStyle/>
          <a:p>
            <a:pPr>
              <a:spcAft>
                <a:spcPts val="1200"/>
              </a:spcAft>
              <a:defRPr sz="1600" b="1">
                <a:solidFill>
                  <a:srgbClr val="506276"/>
                </a:solidFill>
                <a:latin typeface="Aptos"/>
              </a:defRPr>
            </a:pPr>
            <a:r>
              <a:t>PLAN SAFE PLAY</a:t>
            </a:r>
          </a:p>
        </p:txBody>
      </p:sp>
      <p:sp>
        <p:nvSpPr>
          <p:cNvPr id="16" name="TextBox 15"/>
          <p:cNvSpPr txBox="1"/>
          <p:nvPr/>
        </p:nvSpPr>
        <p:spPr>
          <a:xfrm>
            <a:off x="6428232" y="2514600"/>
            <a:ext cx="4937760" cy="2377439"/>
          </a:xfrm>
          <a:prstGeom prst="rect">
            <a:avLst/>
          </a:prstGeom>
          <a:noFill/>
        </p:spPr>
        <p:txBody>
          <a:bodyPr wrap="square">
            <a:spAutoFit/>
          </a:bodyPr>
          <a:lstStyle/>
          <a:p>
            <a:pPr>
              <a:spcAft>
                <a:spcPts val="1200"/>
              </a:spcAft>
              <a:defRPr sz="2400" b="0">
                <a:solidFill>
                  <a:srgbClr val="0F2942"/>
                </a:solidFill>
                <a:latin typeface="Aptos"/>
              </a:defRPr>
            </a:pPr>
            <a:r>
              <a:t>Explain safe routes and game rules.</a:t>
            </a:r>
          </a:p>
          <a:p>
            <a:pPr>
              <a:spcAft>
                <a:spcPts val="1200"/>
              </a:spcAft>
              <a:defRPr sz="2400" b="0">
                <a:solidFill>
                  <a:srgbClr val="0F2942"/>
                </a:solidFill>
                <a:latin typeface="Aptos"/>
              </a:defRPr>
            </a:pPr>
            <a:r>
              <a:t>Anticipate confident risk-taking.</a:t>
            </a:r>
          </a:p>
          <a:p>
            <a:pPr>
              <a:spcAft>
                <a:spcPts val="1200"/>
              </a:spcAft>
              <a:defRPr sz="2400" b="0">
                <a:solidFill>
                  <a:srgbClr val="0F2942"/>
                </a:solidFill>
                <a:latin typeface="Aptos"/>
              </a:defRPr>
            </a:pPr>
            <a:r>
              <a:t>Check skills; age alone is insufficient.</a:t>
            </a:r>
          </a:p>
        </p:txBody>
      </p:sp>
      <p:sp>
        <p:nvSpPr>
          <p:cNvPr id="17" name="TextBox 16"/>
          <p:cNvSpPr txBox="1"/>
          <p:nvPr/>
        </p:nvSpPr>
        <p:spPr>
          <a:xfrm>
            <a:off x="685800" y="5349240"/>
            <a:ext cx="10789920" cy="731520"/>
          </a:xfrm>
          <a:prstGeom prst="rect">
            <a:avLst/>
          </a:prstGeom>
          <a:noFill/>
        </p:spPr>
        <p:txBody>
          <a:bodyPr wrap="square">
            <a:spAutoFit/>
          </a:bodyPr>
          <a:lstStyle/>
          <a:p>
            <a:pPr>
              <a:spcAft>
                <a:spcPts val="1200"/>
              </a:spcAft>
              <a:defRPr sz="2100" b="1">
                <a:solidFill>
                  <a:srgbClr val="0F2942"/>
                </a:solidFill>
                <a:latin typeface="Aptos"/>
              </a:defRPr>
            </a:pPr>
            <a:r>
              <a:t>Discuss: Match equipment labels, child abilities and supervision support.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7F4EB"/>
        </a:solidFill>
        <a:effectLst/>
      </p:bgPr>
    </p:bg>
    <p:spTree>
      <p:nvGrpSpPr>
        <p:cNvPr id="1" name=""/>
        <p:cNvGrpSpPr/>
        <p:nvPr/>
      </p:nvGrpSpPr>
      <p:grpSpPr/>
      <p:sp>
        <p:nvSpPr>
          <p:cNvPr id="2" name="Rectangle 1"/>
          <p:cNvSpPr/>
          <p:nvPr/>
        </p:nvSpPr>
        <p:spPr>
          <a:xfrm>
            <a:off x="0" y="0"/>
            <a:ext cx="12191695" cy="118872"/>
          </a:xfrm>
          <a:prstGeom prst="rect">
            <a:avLst/>
          </a:prstGeom>
          <a:solidFill>
            <a:srgbClr val="B998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292608"/>
            <a:ext cx="9144000" cy="365760"/>
          </a:xfrm>
          <a:prstGeom prst="rect">
            <a:avLst/>
          </a:prstGeom>
          <a:noFill/>
        </p:spPr>
        <p:txBody>
          <a:bodyPr wrap="square">
            <a:spAutoFit/>
          </a:bodyPr>
          <a:lstStyle/>
          <a:p>
            <a:pPr>
              <a:spcAft>
                <a:spcPts val="1200"/>
              </a:spcAft>
              <a:defRPr sz="1300" b="1">
                <a:solidFill>
                  <a:srgbClr val="506276"/>
                </a:solidFill>
                <a:latin typeface="Aptos"/>
              </a:defRPr>
            </a:pPr>
            <a:r>
              <a:t>SANDYWOOD INSTITUTE  /  IN-SERVICE EDUCATION</a:t>
            </a:r>
          </a:p>
        </p:txBody>
      </p:sp>
      <p:sp>
        <p:nvSpPr>
          <p:cNvPr id="4" name="TextBox 3"/>
          <p:cNvSpPr txBox="1"/>
          <p:nvPr/>
        </p:nvSpPr>
        <p:spPr>
          <a:xfrm>
            <a:off x="548640" y="822960"/>
            <a:ext cx="9692640" cy="777240"/>
          </a:xfrm>
          <a:prstGeom prst="rect">
            <a:avLst/>
          </a:prstGeom>
          <a:noFill/>
        </p:spPr>
        <p:txBody>
          <a:bodyPr wrap="square">
            <a:spAutoFit/>
          </a:bodyPr>
          <a:lstStyle/>
          <a:p>
            <a:pPr>
              <a:spcAft>
                <a:spcPts val="1200"/>
              </a:spcAft>
              <a:defRPr sz="3200" b="1">
                <a:solidFill>
                  <a:srgbClr val="0F2942"/>
                </a:solidFill>
                <a:latin typeface="Aptos"/>
              </a:defRPr>
            </a:pPr>
            <a:r>
              <a:t>Case A: a child at the climber</a:t>
            </a:r>
          </a:p>
        </p:txBody>
      </p:sp>
      <p:pic>
        <p:nvPicPr>
          <p:cNvPr id="5" name="Picture 4" descr="5A66362E-9ADC-42B3-BFD9-7DC8890AAE10.jpeg"/>
          <p:cNvPicPr>
            <a:picLocks noChangeAspect="1"/>
          </p:cNvPicPr>
          <p:nvPr/>
        </p:nvPicPr>
        <p:blipFill>
          <a:blip r:embed="rId2"/>
          <a:stretch>
            <a:fillRect/>
          </a:stretch>
        </p:blipFill>
        <p:spPr>
          <a:xfrm>
            <a:off x="10716768" y="320040"/>
            <a:ext cx="884496" cy="1325880"/>
          </a:xfrm>
          <a:prstGeom prst="rect">
            <a:avLst/>
          </a:prstGeom>
        </p:spPr>
      </p:pic>
      <p:sp>
        <p:nvSpPr>
          <p:cNvPr id="6" name="Rectangle 5"/>
          <p:cNvSpPr/>
          <p:nvPr/>
        </p:nvSpPr>
        <p:spPr>
          <a:xfrm>
            <a:off x="0" y="6373368"/>
            <a:ext cx="12191695" cy="484632"/>
          </a:xfrm>
          <a:prstGeom prst="rect">
            <a:avLst/>
          </a:prstGeom>
          <a:solidFill>
            <a:srgbClr val="0F2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6437376"/>
            <a:ext cx="9144000" cy="274320"/>
          </a:xfrm>
          <a:prstGeom prst="rect">
            <a:avLst/>
          </a:prstGeom>
          <a:noFill/>
        </p:spPr>
        <p:txBody>
          <a:bodyPr wrap="square">
            <a:spAutoFit/>
          </a:bodyPr>
          <a:lstStyle/>
          <a:p>
            <a:pPr>
              <a:spcAft>
                <a:spcPts val="1200"/>
              </a:spcAft>
              <a:defRPr sz="1100" b="0">
                <a:solidFill>
                  <a:srgbClr val="FFFFFF"/>
                </a:solidFill>
                <a:latin typeface="Aptos"/>
              </a:defRPr>
            </a:pPr>
            <a:r>
              <a:t>In Education Partnership with NAHCE  •  Tambra Newton</a:t>
            </a:r>
          </a:p>
        </p:txBody>
      </p:sp>
      <p:sp>
        <p:nvSpPr>
          <p:cNvPr id="8" name="TextBox 7"/>
          <p:cNvSpPr txBox="1"/>
          <p:nvPr/>
        </p:nvSpPr>
        <p:spPr>
          <a:xfrm>
            <a:off x="10607040" y="6437376"/>
            <a:ext cx="1097280" cy="274320"/>
          </a:xfrm>
          <a:prstGeom prst="rect">
            <a:avLst/>
          </a:prstGeom>
          <a:noFill/>
        </p:spPr>
        <p:txBody>
          <a:bodyPr wrap="square">
            <a:spAutoFit/>
          </a:bodyPr>
          <a:lstStyle/>
          <a:p>
            <a:pPr>
              <a:spcAft>
                <a:spcPts val="1200"/>
              </a:spcAft>
              <a:defRPr sz="1100" b="0">
                <a:solidFill>
                  <a:srgbClr val="FFFFFF"/>
                </a:solidFill>
                <a:latin typeface="Aptos"/>
              </a:defRPr>
            </a:pPr>
            <a:r>
              <a:t>04 · 15 min</a:t>
            </a:r>
          </a:p>
        </p:txBody>
      </p:sp>
      <p:sp>
        <p:nvSpPr>
          <p:cNvPr id="9" name="Rectangle 8"/>
          <p:cNvSpPr/>
          <p:nvPr/>
        </p:nvSpPr>
        <p:spPr>
          <a:xfrm>
            <a:off x="594360" y="1783080"/>
            <a:ext cx="5394960" cy="324612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94360" y="1783080"/>
            <a:ext cx="64008" cy="3246120"/>
          </a:xfrm>
          <a:prstGeom prst="rect">
            <a:avLst/>
          </a:prstGeom>
          <a:solidFill>
            <a:srgbClr val="B998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1947672"/>
            <a:ext cx="4937760" cy="411480"/>
          </a:xfrm>
          <a:prstGeom prst="rect">
            <a:avLst/>
          </a:prstGeom>
          <a:noFill/>
        </p:spPr>
        <p:txBody>
          <a:bodyPr wrap="square">
            <a:spAutoFit/>
          </a:bodyPr>
          <a:lstStyle/>
          <a:p>
            <a:pPr>
              <a:spcAft>
                <a:spcPts val="1200"/>
              </a:spcAft>
              <a:defRPr sz="1600" b="1">
                <a:solidFill>
                  <a:srgbClr val="506276"/>
                </a:solidFill>
                <a:latin typeface="Aptos"/>
              </a:defRPr>
            </a:pPr>
            <a:r>
              <a:t>NOTICE</a:t>
            </a:r>
          </a:p>
        </p:txBody>
      </p:sp>
      <p:sp>
        <p:nvSpPr>
          <p:cNvPr id="12" name="TextBox 11"/>
          <p:cNvSpPr txBox="1"/>
          <p:nvPr/>
        </p:nvSpPr>
        <p:spPr>
          <a:xfrm>
            <a:off x="822960" y="2514600"/>
            <a:ext cx="4937760" cy="2377439"/>
          </a:xfrm>
          <a:prstGeom prst="rect">
            <a:avLst/>
          </a:prstGeom>
          <a:noFill/>
        </p:spPr>
        <p:txBody>
          <a:bodyPr wrap="square">
            <a:spAutoFit/>
          </a:bodyPr>
          <a:lstStyle/>
          <a:p>
            <a:pPr>
              <a:spcAft>
                <a:spcPts val="1200"/>
              </a:spcAft>
              <a:defRPr sz="2400" b="0">
                <a:solidFill>
                  <a:srgbClr val="0F2942"/>
                </a:solidFill>
                <a:latin typeface="Aptos"/>
              </a:defRPr>
            </a:pPr>
            <a:r>
              <a:t>A child freezes on the climber.</a:t>
            </a:r>
          </a:p>
          <a:p>
            <a:pPr>
              <a:spcAft>
                <a:spcPts val="1200"/>
              </a:spcAft>
              <a:defRPr sz="2400" b="0">
                <a:solidFill>
                  <a:srgbClr val="0F2942"/>
                </a:solidFill>
                <a:latin typeface="Aptos"/>
              </a:defRPr>
            </a:pPr>
            <a:r>
              <a:t>Another child waits behind.</a:t>
            </a:r>
          </a:p>
          <a:p>
            <a:pPr>
              <a:spcAft>
                <a:spcPts val="1200"/>
              </a:spcAft>
              <a:defRPr sz="2400" b="0">
                <a:solidFill>
                  <a:srgbClr val="0F2942"/>
                </a:solidFill>
                <a:latin typeface="Aptos"/>
              </a:defRPr>
            </a:pPr>
            <a:r>
              <a:t>What needs attention first?</a:t>
            </a:r>
          </a:p>
        </p:txBody>
      </p:sp>
      <p:sp>
        <p:nvSpPr>
          <p:cNvPr id="13" name="Rectangle 12"/>
          <p:cNvSpPr/>
          <p:nvPr/>
        </p:nvSpPr>
        <p:spPr>
          <a:xfrm>
            <a:off x="6199632" y="1783080"/>
            <a:ext cx="5394960" cy="324612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6199632" y="1783080"/>
            <a:ext cx="64008" cy="3246120"/>
          </a:xfrm>
          <a:prstGeom prst="rect">
            <a:avLst/>
          </a:prstGeom>
          <a:solidFill>
            <a:srgbClr val="B998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428232" y="1947672"/>
            <a:ext cx="4937760" cy="411480"/>
          </a:xfrm>
          <a:prstGeom prst="rect">
            <a:avLst/>
          </a:prstGeom>
          <a:noFill/>
        </p:spPr>
        <p:txBody>
          <a:bodyPr wrap="square">
            <a:spAutoFit/>
          </a:bodyPr>
          <a:lstStyle/>
          <a:p>
            <a:pPr>
              <a:spcAft>
                <a:spcPts val="1200"/>
              </a:spcAft>
              <a:defRPr sz="1600" b="1">
                <a:solidFill>
                  <a:srgbClr val="506276"/>
                </a:solidFill>
                <a:latin typeface="Aptos"/>
              </a:defRPr>
            </a:pPr>
            <a:r>
              <a:t>PRACTICE</a:t>
            </a:r>
          </a:p>
        </p:txBody>
      </p:sp>
      <p:sp>
        <p:nvSpPr>
          <p:cNvPr id="16" name="TextBox 15"/>
          <p:cNvSpPr txBox="1"/>
          <p:nvPr/>
        </p:nvSpPr>
        <p:spPr>
          <a:xfrm>
            <a:off x="6428232" y="2514600"/>
            <a:ext cx="4937760" cy="2377439"/>
          </a:xfrm>
          <a:prstGeom prst="rect">
            <a:avLst/>
          </a:prstGeom>
          <a:noFill/>
        </p:spPr>
        <p:txBody>
          <a:bodyPr wrap="square">
            <a:spAutoFit/>
          </a:bodyPr>
          <a:lstStyle/>
          <a:p>
            <a:pPr>
              <a:spcAft>
                <a:spcPts val="1200"/>
              </a:spcAft>
              <a:defRPr sz="2400" b="0">
                <a:solidFill>
                  <a:srgbClr val="0F2942"/>
                </a:solidFill>
                <a:latin typeface="Aptos"/>
              </a:defRPr>
            </a:pPr>
            <a:r>
              <a:t>Maintain coverage of the group.</a:t>
            </a:r>
          </a:p>
          <a:p>
            <a:pPr>
              <a:spcAft>
                <a:spcPts val="1200"/>
              </a:spcAft>
              <a:defRPr sz="2400" b="0">
                <a:solidFill>
                  <a:srgbClr val="0F2942"/>
                </a:solidFill>
                <a:latin typeface="Aptos"/>
              </a:defRPr>
            </a:pPr>
            <a:r>
              <a:t>Assist the child safely.</a:t>
            </a:r>
          </a:p>
          <a:p>
            <a:pPr>
              <a:spcAft>
                <a:spcPts val="1200"/>
              </a:spcAft>
              <a:defRPr sz="2400" b="0">
                <a:solidFill>
                  <a:srgbClr val="0F2942"/>
                </a:solidFill>
                <a:latin typeface="Aptos"/>
              </a:defRPr>
            </a:pPr>
            <a:r>
              <a:t>Adapt the activity to readiness.</a:t>
            </a:r>
          </a:p>
        </p:txBody>
      </p:sp>
      <p:sp>
        <p:nvSpPr>
          <p:cNvPr id="17" name="TextBox 16"/>
          <p:cNvSpPr txBox="1"/>
          <p:nvPr/>
        </p:nvSpPr>
        <p:spPr>
          <a:xfrm>
            <a:off x="685800" y="5349240"/>
            <a:ext cx="10789920" cy="731520"/>
          </a:xfrm>
          <a:prstGeom prst="rect">
            <a:avLst/>
          </a:prstGeom>
          <a:noFill/>
        </p:spPr>
        <p:txBody>
          <a:bodyPr wrap="square">
            <a:spAutoFit/>
          </a:bodyPr>
          <a:lstStyle/>
          <a:p>
            <a:pPr>
              <a:spcAft>
                <a:spcPts val="1200"/>
              </a:spcAft>
              <a:defRPr sz="2100" b="1">
                <a:solidFill>
                  <a:srgbClr val="0F2942"/>
                </a:solidFill>
                <a:latin typeface="Aptos"/>
              </a:defRPr>
            </a:pPr>
            <a:r>
              <a:t>Role-play: What will you say to the child and the other adult?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7F4EB"/>
        </a:solidFill>
        <a:effectLst/>
      </p:bgPr>
    </p:bg>
    <p:spTree>
      <p:nvGrpSpPr>
        <p:cNvPr id="1" name=""/>
        <p:cNvGrpSpPr/>
        <p:nvPr/>
      </p:nvGrpSpPr>
      <p:grpSpPr/>
      <p:sp>
        <p:nvSpPr>
          <p:cNvPr id="2" name="Rectangle 1"/>
          <p:cNvSpPr/>
          <p:nvPr/>
        </p:nvSpPr>
        <p:spPr>
          <a:xfrm>
            <a:off x="0" y="0"/>
            <a:ext cx="12191695" cy="118872"/>
          </a:xfrm>
          <a:prstGeom prst="rect">
            <a:avLst/>
          </a:prstGeom>
          <a:solidFill>
            <a:srgbClr val="B998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292608"/>
            <a:ext cx="9144000" cy="365760"/>
          </a:xfrm>
          <a:prstGeom prst="rect">
            <a:avLst/>
          </a:prstGeom>
          <a:noFill/>
        </p:spPr>
        <p:txBody>
          <a:bodyPr wrap="square">
            <a:spAutoFit/>
          </a:bodyPr>
          <a:lstStyle/>
          <a:p>
            <a:pPr>
              <a:spcAft>
                <a:spcPts val="1200"/>
              </a:spcAft>
              <a:defRPr sz="1300" b="1">
                <a:solidFill>
                  <a:srgbClr val="506276"/>
                </a:solidFill>
                <a:latin typeface="Aptos"/>
              </a:defRPr>
            </a:pPr>
            <a:r>
              <a:t>SANDYWOOD INSTITUTE  /  IN-SERVICE EDUCATION</a:t>
            </a:r>
          </a:p>
        </p:txBody>
      </p:sp>
      <p:sp>
        <p:nvSpPr>
          <p:cNvPr id="4" name="TextBox 3"/>
          <p:cNvSpPr txBox="1"/>
          <p:nvPr/>
        </p:nvSpPr>
        <p:spPr>
          <a:xfrm>
            <a:off x="548640" y="822960"/>
            <a:ext cx="9692640" cy="777240"/>
          </a:xfrm>
          <a:prstGeom prst="rect">
            <a:avLst/>
          </a:prstGeom>
          <a:noFill/>
        </p:spPr>
        <p:txBody>
          <a:bodyPr wrap="square">
            <a:spAutoFit/>
          </a:bodyPr>
          <a:lstStyle/>
          <a:p>
            <a:pPr>
              <a:spcAft>
                <a:spcPts val="1200"/>
              </a:spcAft>
              <a:defRPr sz="3200" b="1">
                <a:solidFill>
                  <a:srgbClr val="0F2942"/>
                </a:solidFill>
                <a:latin typeface="Aptos"/>
              </a:defRPr>
            </a:pPr>
            <a:r>
              <a:t>Before-play hazard check</a:t>
            </a:r>
          </a:p>
        </p:txBody>
      </p:sp>
      <p:pic>
        <p:nvPicPr>
          <p:cNvPr id="5" name="Picture 4" descr="5A66362E-9ADC-42B3-BFD9-7DC8890AAE10.jpeg"/>
          <p:cNvPicPr>
            <a:picLocks noChangeAspect="1"/>
          </p:cNvPicPr>
          <p:nvPr/>
        </p:nvPicPr>
        <p:blipFill>
          <a:blip r:embed="rId2"/>
          <a:stretch>
            <a:fillRect/>
          </a:stretch>
        </p:blipFill>
        <p:spPr>
          <a:xfrm>
            <a:off x="10716768" y="320040"/>
            <a:ext cx="884496" cy="1325880"/>
          </a:xfrm>
          <a:prstGeom prst="rect">
            <a:avLst/>
          </a:prstGeom>
        </p:spPr>
      </p:pic>
      <p:sp>
        <p:nvSpPr>
          <p:cNvPr id="6" name="Rectangle 5"/>
          <p:cNvSpPr/>
          <p:nvPr/>
        </p:nvSpPr>
        <p:spPr>
          <a:xfrm>
            <a:off x="0" y="6373368"/>
            <a:ext cx="12191695" cy="484632"/>
          </a:xfrm>
          <a:prstGeom prst="rect">
            <a:avLst/>
          </a:prstGeom>
          <a:solidFill>
            <a:srgbClr val="0F2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6437376"/>
            <a:ext cx="9144000" cy="274320"/>
          </a:xfrm>
          <a:prstGeom prst="rect">
            <a:avLst/>
          </a:prstGeom>
          <a:noFill/>
        </p:spPr>
        <p:txBody>
          <a:bodyPr wrap="square">
            <a:spAutoFit/>
          </a:bodyPr>
          <a:lstStyle/>
          <a:p>
            <a:pPr>
              <a:spcAft>
                <a:spcPts val="1200"/>
              </a:spcAft>
              <a:defRPr sz="1100" b="0">
                <a:solidFill>
                  <a:srgbClr val="FFFFFF"/>
                </a:solidFill>
                <a:latin typeface="Aptos"/>
              </a:defRPr>
            </a:pPr>
            <a:r>
              <a:t>In Education Partnership with NAHCE  •  Tambra Newton</a:t>
            </a:r>
          </a:p>
        </p:txBody>
      </p:sp>
      <p:sp>
        <p:nvSpPr>
          <p:cNvPr id="8" name="TextBox 7"/>
          <p:cNvSpPr txBox="1"/>
          <p:nvPr/>
        </p:nvSpPr>
        <p:spPr>
          <a:xfrm>
            <a:off x="10607040" y="6437376"/>
            <a:ext cx="1097280" cy="274320"/>
          </a:xfrm>
          <a:prstGeom prst="rect">
            <a:avLst/>
          </a:prstGeom>
          <a:noFill/>
        </p:spPr>
        <p:txBody>
          <a:bodyPr wrap="square">
            <a:spAutoFit/>
          </a:bodyPr>
          <a:lstStyle/>
          <a:p>
            <a:pPr>
              <a:spcAft>
                <a:spcPts val="1200"/>
              </a:spcAft>
              <a:defRPr sz="1100" b="0">
                <a:solidFill>
                  <a:srgbClr val="FFFFFF"/>
                </a:solidFill>
                <a:latin typeface="Aptos"/>
              </a:defRPr>
            </a:pPr>
            <a:r>
              <a:t>05 · 15 min</a:t>
            </a:r>
          </a:p>
        </p:txBody>
      </p:sp>
      <p:sp>
        <p:nvSpPr>
          <p:cNvPr id="9" name="Rectangle 8"/>
          <p:cNvSpPr/>
          <p:nvPr/>
        </p:nvSpPr>
        <p:spPr>
          <a:xfrm>
            <a:off x="594360" y="1783080"/>
            <a:ext cx="5394960" cy="324612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94360" y="1783080"/>
            <a:ext cx="64008" cy="3246120"/>
          </a:xfrm>
          <a:prstGeom prst="rect">
            <a:avLst/>
          </a:prstGeom>
          <a:solidFill>
            <a:srgbClr val="B998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1947672"/>
            <a:ext cx="4937760" cy="411480"/>
          </a:xfrm>
          <a:prstGeom prst="rect">
            <a:avLst/>
          </a:prstGeom>
          <a:noFill/>
        </p:spPr>
        <p:txBody>
          <a:bodyPr wrap="square">
            <a:spAutoFit/>
          </a:bodyPr>
          <a:lstStyle/>
          <a:p>
            <a:pPr>
              <a:spcAft>
                <a:spcPts val="1200"/>
              </a:spcAft>
              <a:defRPr sz="1600" b="1">
                <a:solidFill>
                  <a:srgbClr val="506276"/>
                </a:solidFill>
                <a:latin typeface="Aptos"/>
              </a:defRPr>
            </a:pPr>
            <a:r>
              <a:t>CHECK BEFORE PLAY</a:t>
            </a:r>
          </a:p>
        </p:txBody>
      </p:sp>
      <p:sp>
        <p:nvSpPr>
          <p:cNvPr id="12" name="TextBox 11"/>
          <p:cNvSpPr txBox="1"/>
          <p:nvPr/>
        </p:nvSpPr>
        <p:spPr>
          <a:xfrm>
            <a:off x="822960" y="2514600"/>
            <a:ext cx="4937760" cy="2377439"/>
          </a:xfrm>
          <a:prstGeom prst="rect">
            <a:avLst/>
          </a:prstGeom>
          <a:noFill/>
        </p:spPr>
        <p:txBody>
          <a:bodyPr wrap="square">
            <a:spAutoFit/>
          </a:bodyPr>
          <a:lstStyle/>
          <a:p>
            <a:pPr>
              <a:spcAft>
                <a:spcPts val="1200"/>
              </a:spcAft>
              <a:defRPr sz="2400" b="0">
                <a:solidFill>
                  <a:srgbClr val="0F2942"/>
                </a:solidFill>
                <a:latin typeface="Aptos"/>
              </a:defRPr>
            </a:pPr>
            <a:r>
              <a:t>Equipment labels and condition</a:t>
            </a:r>
          </a:p>
          <a:p>
            <a:pPr>
              <a:spcAft>
                <a:spcPts val="1200"/>
              </a:spcAft>
              <a:defRPr sz="2400" b="0">
                <a:solidFill>
                  <a:srgbClr val="0F2942"/>
                </a:solidFill>
                <a:latin typeface="Aptos"/>
              </a:defRPr>
            </a:pPr>
            <a:r>
              <a:t>Surfacing and clear use zones</a:t>
            </a:r>
          </a:p>
          <a:p>
            <a:pPr>
              <a:spcAft>
                <a:spcPts val="1200"/>
              </a:spcAft>
              <a:defRPr sz="2400" b="0">
                <a:solidFill>
                  <a:srgbClr val="0F2942"/>
                </a:solidFill>
                <a:latin typeface="Aptos"/>
              </a:defRPr>
            </a:pPr>
            <a:r>
              <a:t>Gates, sight lines and weather</a:t>
            </a:r>
          </a:p>
        </p:txBody>
      </p:sp>
      <p:sp>
        <p:nvSpPr>
          <p:cNvPr id="13" name="Rectangle 12"/>
          <p:cNvSpPr/>
          <p:nvPr/>
        </p:nvSpPr>
        <p:spPr>
          <a:xfrm>
            <a:off x="6199632" y="1783080"/>
            <a:ext cx="5394960" cy="324612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6199632" y="1783080"/>
            <a:ext cx="64008" cy="3246120"/>
          </a:xfrm>
          <a:prstGeom prst="rect">
            <a:avLst/>
          </a:prstGeom>
          <a:solidFill>
            <a:srgbClr val="B998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428232" y="1947672"/>
            <a:ext cx="4937760" cy="411480"/>
          </a:xfrm>
          <a:prstGeom prst="rect">
            <a:avLst/>
          </a:prstGeom>
          <a:noFill/>
        </p:spPr>
        <p:txBody>
          <a:bodyPr wrap="square">
            <a:spAutoFit/>
          </a:bodyPr>
          <a:lstStyle/>
          <a:p>
            <a:pPr>
              <a:spcAft>
                <a:spcPts val="1200"/>
              </a:spcAft>
              <a:defRPr sz="1600" b="1">
                <a:solidFill>
                  <a:srgbClr val="506276"/>
                </a:solidFill>
                <a:latin typeface="Aptos"/>
              </a:defRPr>
            </a:pPr>
            <a:r>
              <a:t>MAKE A DECISION</a:t>
            </a:r>
          </a:p>
        </p:txBody>
      </p:sp>
      <p:sp>
        <p:nvSpPr>
          <p:cNvPr id="16" name="TextBox 15"/>
          <p:cNvSpPr txBox="1"/>
          <p:nvPr/>
        </p:nvSpPr>
        <p:spPr>
          <a:xfrm>
            <a:off x="6428232" y="2514600"/>
            <a:ext cx="4937760" cy="2377439"/>
          </a:xfrm>
          <a:prstGeom prst="rect">
            <a:avLst/>
          </a:prstGeom>
          <a:noFill/>
        </p:spPr>
        <p:txBody>
          <a:bodyPr wrap="square">
            <a:spAutoFit/>
          </a:bodyPr>
          <a:lstStyle/>
          <a:p>
            <a:pPr>
              <a:spcAft>
                <a:spcPts val="1200"/>
              </a:spcAft>
              <a:defRPr sz="2400" b="0">
                <a:solidFill>
                  <a:srgbClr val="0F2942"/>
                </a:solidFill>
                <a:latin typeface="Aptos"/>
              </a:defRPr>
            </a:pPr>
            <a:r>
              <a:t>Identify the hazard.</a:t>
            </a:r>
          </a:p>
          <a:p>
            <a:pPr>
              <a:spcAft>
                <a:spcPts val="1200"/>
              </a:spcAft>
              <a:defRPr sz="2400" b="0">
                <a:solidFill>
                  <a:srgbClr val="0F2942"/>
                </a:solidFill>
                <a:latin typeface="Aptos"/>
              </a:defRPr>
            </a:pPr>
            <a:r>
              <a:t>Protect children immediately.</a:t>
            </a:r>
          </a:p>
          <a:p>
            <a:pPr>
              <a:spcAft>
                <a:spcPts val="1200"/>
              </a:spcAft>
              <a:defRPr sz="2400" b="0">
                <a:solidFill>
                  <a:srgbClr val="0F2942"/>
                </a:solidFill>
                <a:latin typeface="Aptos"/>
              </a:defRPr>
            </a:pPr>
            <a:r>
              <a:t>Assign, document and verify correction.</a:t>
            </a:r>
          </a:p>
        </p:txBody>
      </p:sp>
      <p:sp>
        <p:nvSpPr>
          <p:cNvPr id="17" name="TextBox 16"/>
          <p:cNvSpPr txBox="1"/>
          <p:nvPr/>
        </p:nvSpPr>
        <p:spPr>
          <a:xfrm>
            <a:off x="685800" y="5349240"/>
            <a:ext cx="10789920" cy="731520"/>
          </a:xfrm>
          <a:prstGeom prst="rect">
            <a:avLst/>
          </a:prstGeom>
          <a:noFill/>
        </p:spPr>
        <p:txBody>
          <a:bodyPr wrap="square">
            <a:spAutoFit/>
          </a:bodyPr>
          <a:lstStyle/>
          <a:p>
            <a:pPr>
              <a:spcAft>
                <a:spcPts val="1200"/>
              </a:spcAft>
              <a:defRPr sz="2100" b="1">
                <a:solidFill>
                  <a:srgbClr val="0F2942"/>
                </a:solidFill>
                <a:latin typeface="Aptos"/>
              </a:defRPr>
            </a:pPr>
            <a:r>
              <a:t>No single mulch depth fits every material and fall height. Check documentation.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7F4EB"/>
        </a:solidFill>
        <a:effectLst/>
      </p:bgPr>
    </p:bg>
    <p:spTree>
      <p:nvGrpSpPr>
        <p:cNvPr id="1" name=""/>
        <p:cNvGrpSpPr/>
        <p:nvPr/>
      </p:nvGrpSpPr>
      <p:grpSpPr/>
      <p:sp>
        <p:nvSpPr>
          <p:cNvPr id="2" name="Rectangle 1"/>
          <p:cNvSpPr/>
          <p:nvPr/>
        </p:nvSpPr>
        <p:spPr>
          <a:xfrm>
            <a:off x="0" y="0"/>
            <a:ext cx="12191695" cy="118872"/>
          </a:xfrm>
          <a:prstGeom prst="rect">
            <a:avLst/>
          </a:prstGeom>
          <a:solidFill>
            <a:srgbClr val="B998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292608"/>
            <a:ext cx="9144000" cy="365760"/>
          </a:xfrm>
          <a:prstGeom prst="rect">
            <a:avLst/>
          </a:prstGeom>
          <a:noFill/>
        </p:spPr>
        <p:txBody>
          <a:bodyPr wrap="square">
            <a:spAutoFit/>
          </a:bodyPr>
          <a:lstStyle/>
          <a:p>
            <a:pPr>
              <a:spcAft>
                <a:spcPts val="1200"/>
              </a:spcAft>
              <a:defRPr sz="1300" b="1">
                <a:solidFill>
                  <a:srgbClr val="506276"/>
                </a:solidFill>
                <a:latin typeface="Aptos"/>
              </a:defRPr>
            </a:pPr>
            <a:r>
              <a:t>SANDYWOOD INSTITUTE  /  IN-SERVICE EDUCATION</a:t>
            </a:r>
          </a:p>
        </p:txBody>
      </p:sp>
      <p:sp>
        <p:nvSpPr>
          <p:cNvPr id="4" name="TextBox 3"/>
          <p:cNvSpPr txBox="1"/>
          <p:nvPr/>
        </p:nvSpPr>
        <p:spPr>
          <a:xfrm>
            <a:off x="548640" y="822960"/>
            <a:ext cx="9692640" cy="777240"/>
          </a:xfrm>
          <a:prstGeom prst="rect">
            <a:avLst/>
          </a:prstGeom>
          <a:noFill/>
        </p:spPr>
        <p:txBody>
          <a:bodyPr wrap="square">
            <a:spAutoFit/>
          </a:bodyPr>
          <a:lstStyle/>
          <a:p>
            <a:pPr>
              <a:spcAft>
                <a:spcPts val="1200"/>
              </a:spcAft>
              <a:defRPr sz="3200" b="1">
                <a:solidFill>
                  <a:srgbClr val="0F2942"/>
                </a:solidFill>
                <a:latin typeface="Aptos"/>
              </a:defRPr>
            </a:pPr>
            <a:r>
              <a:t>Case B: a busy play area</a:t>
            </a:r>
          </a:p>
        </p:txBody>
      </p:sp>
      <p:pic>
        <p:nvPicPr>
          <p:cNvPr id="5" name="Picture 4" descr="5A66362E-9ADC-42B3-BFD9-7DC8890AAE10.jpeg"/>
          <p:cNvPicPr>
            <a:picLocks noChangeAspect="1"/>
          </p:cNvPicPr>
          <p:nvPr/>
        </p:nvPicPr>
        <p:blipFill>
          <a:blip r:embed="rId2"/>
          <a:stretch>
            <a:fillRect/>
          </a:stretch>
        </p:blipFill>
        <p:spPr>
          <a:xfrm>
            <a:off x="10716768" y="320040"/>
            <a:ext cx="884496" cy="1325880"/>
          </a:xfrm>
          <a:prstGeom prst="rect">
            <a:avLst/>
          </a:prstGeom>
        </p:spPr>
      </p:pic>
      <p:sp>
        <p:nvSpPr>
          <p:cNvPr id="6" name="Rectangle 5"/>
          <p:cNvSpPr/>
          <p:nvPr/>
        </p:nvSpPr>
        <p:spPr>
          <a:xfrm>
            <a:off x="0" y="6373368"/>
            <a:ext cx="12191695" cy="484632"/>
          </a:xfrm>
          <a:prstGeom prst="rect">
            <a:avLst/>
          </a:prstGeom>
          <a:solidFill>
            <a:srgbClr val="0F2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6437376"/>
            <a:ext cx="9144000" cy="274320"/>
          </a:xfrm>
          <a:prstGeom prst="rect">
            <a:avLst/>
          </a:prstGeom>
          <a:noFill/>
        </p:spPr>
        <p:txBody>
          <a:bodyPr wrap="square">
            <a:spAutoFit/>
          </a:bodyPr>
          <a:lstStyle/>
          <a:p>
            <a:pPr>
              <a:spcAft>
                <a:spcPts val="1200"/>
              </a:spcAft>
              <a:defRPr sz="1100" b="0">
                <a:solidFill>
                  <a:srgbClr val="FFFFFF"/>
                </a:solidFill>
                <a:latin typeface="Aptos"/>
              </a:defRPr>
            </a:pPr>
            <a:r>
              <a:t>In Education Partnership with NAHCE  •  Tambra Newton</a:t>
            </a:r>
          </a:p>
        </p:txBody>
      </p:sp>
      <p:sp>
        <p:nvSpPr>
          <p:cNvPr id="8" name="TextBox 7"/>
          <p:cNvSpPr txBox="1"/>
          <p:nvPr/>
        </p:nvSpPr>
        <p:spPr>
          <a:xfrm>
            <a:off x="10607040" y="6437376"/>
            <a:ext cx="1097280" cy="274320"/>
          </a:xfrm>
          <a:prstGeom prst="rect">
            <a:avLst/>
          </a:prstGeom>
          <a:noFill/>
        </p:spPr>
        <p:txBody>
          <a:bodyPr wrap="square">
            <a:spAutoFit/>
          </a:bodyPr>
          <a:lstStyle/>
          <a:p>
            <a:pPr>
              <a:spcAft>
                <a:spcPts val="1200"/>
              </a:spcAft>
              <a:defRPr sz="1100" b="0">
                <a:solidFill>
                  <a:srgbClr val="FFFFFF"/>
                </a:solidFill>
                <a:latin typeface="Aptos"/>
              </a:defRPr>
            </a:pPr>
            <a:r>
              <a:t>06 · 15 min</a:t>
            </a:r>
          </a:p>
        </p:txBody>
      </p:sp>
      <p:sp>
        <p:nvSpPr>
          <p:cNvPr id="9" name="Rectangle 8"/>
          <p:cNvSpPr/>
          <p:nvPr/>
        </p:nvSpPr>
        <p:spPr>
          <a:xfrm>
            <a:off x="594360" y="1783080"/>
            <a:ext cx="5394960" cy="324612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94360" y="1783080"/>
            <a:ext cx="64008" cy="3246120"/>
          </a:xfrm>
          <a:prstGeom prst="rect">
            <a:avLst/>
          </a:prstGeom>
          <a:solidFill>
            <a:srgbClr val="B998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1947672"/>
            <a:ext cx="4937760" cy="411480"/>
          </a:xfrm>
          <a:prstGeom prst="rect">
            <a:avLst/>
          </a:prstGeom>
          <a:noFill/>
        </p:spPr>
        <p:txBody>
          <a:bodyPr wrap="square">
            <a:spAutoFit/>
          </a:bodyPr>
          <a:lstStyle/>
          <a:p>
            <a:pPr>
              <a:spcAft>
                <a:spcPts val="1200"/>
              </a:spcAft>
              <a:defRPr sz="1600" b="1">
                <a:solidFill>
                  <a:srgbClr val="506276"/>
                </a:solidFill>
                <a:latin typeface="Aptos"/>
              </a:defRPr>
            </a:pPr>
            <a:r>
              <a:t>NOTICE</a:t>
            </a:r>
          </a:p>
        </p:txBody>
      </p:sp>
      <p:sp>
        <p:nvSpPr>
          <p:cNvPr id="12" name="TextBox 11"/>
          <p:cNvSpPr txBox="1"/>
          <p:nvPr/>
        </p:nvSpPr>
        <p:spPr>
          <a:xfrm>
            <a:off x="822960" y="2514600"/>
            <a:ext cx="4937760" cy="2377439"/>
          </a:xfrm>
          <a:prstGeom prst="rect">
            <a:avLst/>
          </a:prstGeom>
          <a:noFill/>
        </p:spPr>
        <p:txBody>
          <a:bodyPr wrap="square">
            <a:spAutoFit/>
          </a:bodyPr>
          <a:lstStyle/>
          <a:p>
            <a:pPr>
              <a:spcAft>
                <a:spcPts val="1200"/>
              </a:spcAft>
              <a:defRPr sz="2400" b="0">
                <a:solidFill>
                  <a:srgbClr val="0F2942"/>
                </a:solidFill>
                <a:latin typeface="Aptos"/>
              </a:defRPr>
            </a:pPr>
            <a:r>
              <a:t>A chase game crosses the swing path.</a:t>
            </a:r>
          </a:p>
          <a:p>
            <a:pPr>
              <a:spcAft>
                <a:spcPts val="1200"/>
              </a:spcAft>
              <a:defRPr sz="2400" b="0">
                <a:solidFill>
                  <a:srgbClr val="0F2942"/>
                </a:solidFill>
                <a:latin typeface="Aptos"/>
              </a:defRPr>
            </a:pPr>
            <a:r>
              <a:t>An adult turns toward a parent.</a:t>
            </a:r>
          </a:p>
          <a:p>
            <a:pPr>
              <a:spcAft>
                <a:spcPts val="1200"/>
              </a:spcAft>
              <a:defRPr sz="2400" b="0">
                <a:solidFill>
                  <a:srgbClr val="0F2942"/>
                </a:solidFill>
                <a:latin typeface="Aptos"/>
              </a:defRPr>
            </a:pPr>
            <a:r>
              <a:t>Where could coverage fail?</a:t>
            </a:r>
          </a:p>
        </p:txBody>
      </p:sp>
      <p:sp>
        <p:nvSpPr>
          <p:cNvPr id="13" name="Rectangle 12"/>
          <p:cNvSpPr/>
          <p:nvPr/>
        </p:nvSpPr>
        <p:spPr>
          <a:xfrm>
            <a:off x="6199632" y="1783080"/>
            <a:ext cx="5394960" cy="324612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6199632" y="1783080"/>
            <a:ext cx="64008" cy="3246120"/>
          </a:xfrm>
          <a:prstGeom prst="rect">
            <a:avLst/>
          </a:prstGeom>
          <a:solidFill>
            <a:srgbClr val="B998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428232" y="1947672"/>
            <a:ext cx="4937760" cy="411480"/>
          </a:xfrm>
          <a:prstGeom prst="rect">
            <a:avLst/>
          </a:prstGeom>
          <a:noFill/>
        </p:spPr>
        <p:txBody>
          <a:bodyPr wrap="square">
            <a:spAutoFit/>
          </a:bodyPr>
          <a:lstStyle/>
          <a:p>
            <a:pPr>
              <a:spcAft>
                <a:spcPts val="1200"/>
              </a:spcAft>
              <a:defRPr sz="1600" b="1">
                <a:solidFill>
                  <a:srgbClr val="506276"/>
                </a:solidFill>
                <a:latin typeface="Aptos"/>
              </a:defRPr>
            </a:pPr>
            <a:r>
              <a:t>PRACTICE</a:t>
            </a:r>
          </a:p>
        </p:txBody>
      </p:sp>
      <p:sp>
        <p:nvSpPr>
          <p:cNvPr id="16" name="TextBox 15"/>
          <p:cNvSpPr txBox="1"/>
          <p:nvPr/>
        </p:nvSpPr>
        <p:spPr>
          <a:xfrm>
            <a:off x="6428232" y="2514600"/>
            <a:ext cx="4937760" cy="2377439"/>
          </a:xfrm>
          <a:prstGeom prst="rect">
            <a:avLst/>
          </a:prstGeom>
          <a:noFill/>
        </p:spPr>
        <p:txBody>
          <a:bodyPr wrap="square">
            <a:spAutoFit/>
          </a:bodyPr>
          <a:lstStyle/>
          <a:p>
            <a:pPr>
              <a:spcAft>
                <a:spcPts val="1200"/>
              </a:spcAft>
              <a:defRPr sz="2400" b="0">
                <a:solidFill>
                  <a:srgbClr val="0F2942"/>
                </a:solidFill>
                <a:latin typeface="Aptos"/>
              </a:defRPr>
            </a:pPr>
            <a:r>
              <a:t>Protect the swing path.</a:t>
            </a:r>
          </a:p>
          <a:p>
            <a:pPr>
              <a:spcAft>
                <a:spcPts val="1200"/>
              </a:spcAft>
              <a:defRPr sz="2400" b="0">
                <a:solidFill>
                  <a:srgbClr val="0F2942"/>
                </a:solidFill>
                <a:latin typeface="Aptos"/>
              </a:defRPr>
            </a:pPr>
            <a:r>
              <a:t>Offer a safe running route.</a:t>
            </a:r>
          </a:p>
          <a:p>
            <a:pPr>
              <a:spcAft>
                <a:spcPts val="1200"/>
              </a:spcAft>
              <a:defRPr sz="2400" b="0">
                <a:solidFill>
                  <a:srgbClr val="0F2942"/>
                </a:solidFill>
                <a:latin typeface="Aptos"/>
              </a:defRPr>
            </a:pPr>
            <a:r>
              <a:t>Confirm coverage before the conversation.</a:t>
            </a:r>
          </a:p>
        </p:txBody>
      </p:sp>
      <p:sp>
        <p:nvSpPr>
          <p:cNvPr id="17" name="TextBox 16"/>
          <p:cNvSpPr txBox="1"/>
          <p:nvPr/>
        </p:nvSpPr>
        <p:spPr>
          <a:xfrm>
            <a:off x="685800" y="5349240"/>
            <a:ext cx="10789920" cy="731520"/>
          </a:xfrm>
          <a:prstGeom prst="rect">
            <a:avLst/>
          </a:prstGeom>
          <a:noFill/>
        </p:spPr>
        <p:txBody>
          <a:bodyPr wrap="square">
            <a:spAutoFit/>
          </a:bodyPr>
          <a:lstStyle/>
          <a:p>
            <a:pPr>
              <a:spcAft>
                <a:spcPts val="1200"/>
              </a:spcAft>
              <a:defRPr sz="2100" b="1">
                <a:solidFill>
                  <a:srgbClr val="0F2942"/>
                </a:solidFill>
                <a:latin typeface="Aptos"/>
              </a:defRPr>
            </a:pPr>
            <a:r>
              <a:t>Role-play: Redirect the game and confirm the supervision handoff.</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7F4EB"/>
        </a:solidFill>
        <a:effectLst/>
      </p:bgPr>
    </p:bg>
    <p:spTree>
      <p:nvGrpSpPr>
        <p:cNvPr id="1" name=""/>
        <p:cNvGrpSpPr/>
        <p:nvPr/>
      </p:nvGrpSpPr>
      <p:grpSpPr/>
      <p:sp>
        <p:nvSpPr>
          <p:cNvPr id="2" name="Rectangle 1"/>
          <p:cNvSpPr/>
          <p:nvPr/>
        </p:nvSpPr>
        <p:spPr>
          <a:xfrm>
            <a:off x="0" y="0"/>
            <a:ext cx="12191695" cy="118872"/>
          </a:xfrm>
          <a:prstGeom prst="rect">
            <a:avLst/>
          </a:prstGeom>
          <a:solidFill>
            <a:srgbClr val="B998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292608"/>
            <a:ext cx="9144000" cy="365760"/>
          </a:xfrm>
          <a:prstGeom prst="rect">
            <a:avLst/>
          </a:prstGeom>
          <a:noFill/>
        </p:spPr>
        <p:txBody>
          <a:bodyPr wrap="square">
            <a:spAutoFit/>
          </a:bodyPr>
          <a:lstStyle/>
          <a:p>
            <a:pPr>
              <a:spcAft>
                <a:spcPts val="1200"/>
              </a:spcAft>
              <a:defRPr sz="1300" b="1">
                <a:solidFill>
                  <a:srgbClr val="506276"/>
                </a:solidFill>
                <a:latin typeface="Aptos"/>
              </a:defRPr>
            </a:pPr>
            <a:r>
              <a:t>SANDYWOOD INSTITUTE  /  IN-SERVICE EDUCATION</a:t>
            </a:r>
          </a:p>
        </p:txBody>
      </p:sp>
      <p:sp>
        <p:nvSpPr>
          <p:cNvPr id="4" name="TextBox 3"/>
          <p:cNvSpPr txBox="1"/>
          <p:nvPr/>
        </p:nvSpPr>
        <p:spPr>
          <a:xfrm>
            <a:off x="548640" y="822960"/>
            <a:ext cx="9692640" cy="777240"/>
          </a:xfrm>
          <a:prstGeom prst="rect">
            <a:avLst/>
          </a:prstGeom>
          <a:noFill/>
        </p:spPr>
        <p:txBody>
          <a:bodyPr wrap="square">
            <a:spAutoFit/>
          </a:bodyPr>
          <a:lstStyle/>
          <a:p>
            <a:pPr>
              <a:spcAft>
                <a:spcPts val="1200"/>
              </a:spcAft>
              <a:defRPr sz="3200" b="1">
                <a:solidFill>
                  <a:srgbClr val="0F2942"/>
                </a:solidFill>
                <a:latin typeface="Aptos"/>
              </a:defRPr>
            </a:pPr>
            <a:r>
              <a:t>Build the supervision plan</a:t>
            </a:r>
          </a:p>
        </p:txBody>
      </p:sp>
      <p:pic>
        <p:nvPicPr>
          <p:cNvPr id="5" name="Picture 4" descr="5A66362E-9ADC-42B3-BFD9-7DC8890AAE10.jpeg"/>
          <p:cNvPicPr>
            <a:picLocks noChangeAspect="1"/>
          </p:cNvPicPr>
          <p:nvPr/>
        </p:nvPicPr>
        <p:blipFill>
          <a:blip r:embed="rId2"/>
          <a:stretch>
            <a:fillRect/>
          </a:stretch>
        </p:blipFill>
        <p:spPr>
          <a:xfrm>
            <a:off x="10716768" y="320040"/>
            <a:ext cx="884496" cy="1325880"/>
          </a:xfrm>
          <a:prstGeom prst="rect">
            <a:avLst/>
          </a:prstGeom>
        </p:spPr>
      </p:pic>
      <p:sp>
        <p:nvSpPr>
          <p:cNvPr id="6" name="Rectangle 5"/>
          <p:cNvSpPr/>
          <p:nvPr/>
        </p:nvSpPr>
        <p:spPr>
          <a:xfrm>
            <a:off x="0" y="6373368"/>
            <a:ext cx="12191695" cy="484632"/>
          </a:xfrm>
          <a:prstGeom prst="rect">
            <a:avLst/>
          </a:prstGeom>
          <a:solidFill>
            <a:srgbClr val="0F2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6437376"/>
            <a:ext cx="9144000" cy="274320"/>
          </a:xfrm>
          <a:prstGeom prst="rect">
            <a:avLst/>
          </a:prstGeom>
          <a:noFill/>
        </p:spPr>
        <p:txBody>
          <a:bodyPr wrap="square">
            <a:spAutoFit/>
          </a:bodyPr>
          <a:lstStyle/>
          <a:p>
            <a:pPr>
              <a:spcAft>
                <a:spcPts val="1200"/>
              </a:spcAft>
              <a:defRPr sz="1100" b="0">
                <a:solidFill>
                  <a:srgbClr val="FFFFFF"/>
                </a:solidFill>
                <a:latin typeface="Aptos"/>
              </a:defRPr>
            </a:pPr>
            <a:r>
              <a:t>In Education Partnership with NAHCE  •  Tambra Newton</a:t>
            </a:r>
          </a:p>
        </p:txBody>
      </p:sp>
      <p:sp>
        <p:nvSpPr>
          <p:cNvPr id="8" name="TextBox 7"/>
          <p:cNvSpPr txBox="1"/>
          <p:nvPr/>
        </p:nvSpPr>
        <p:spPr>
          <a:xfrm>
            <a:off x="10607040" y="6437376"/>
            <a:ext cx="1097280" cy="274320"/>
          </a:xfrm>
          <a:prstGeom prst="rect">
            <a:avLst/>
          </a:prstGeom>
          <a:noFill/>
        </p:spPr>
        <p:txBody>
          <a:bodyPr wrap="square">
            <a:spAutoFit/>
          </a:bodyPr>
          <a:lstStyle/>
          <a:p>
            <a:pPr>
              <a:spcAft>
                <a:spcPts val="1200"/>
              </a:spcAft>
              <a:defRPr sz="1100" b="0">
                <a:solidFill>
                  <a:srgbClr val="FFFFFF"/>
                </a:solidFill>
                <a:latin typeface="Aptos"/>
              </a:defRPr>
            </a:pPr>
            <a:r>
              <a:t>07 · 15 min</a:t>
            </a:r>
          </a:p>
        </p:txBody>
      </p:sp>
      <p:sp>
        <p:nvSpPr>
          <p:cNvPr id="9" name="Rectangle 8"/>
          <p:cNvSpPr/>
          <p:nvPr/>
        </p:nvSpPr>
        <p:spPr>
          <a:xfrm>
            <a:off x="594360" y="1783080"/>
            <a:ext cx="5394960" cy="324612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94360" y="1783080"/>
            <a:ext cx="64008" cy="3246120"/>
          </a:xfrm>
          <a:prstGeom prst="rect">
            <a:avLst/>
          </a:prstGeom>
          <a:solidFill>
            <a:srgbClr val="B998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1947672"/>
            <a:ext cx="4937760" cy="411480"/>
          </a:xfrm>
          <a:prstGeom prst="rect">
            <a:avLst/>
          </a:prstGeom>
          <a:noFill/>
        </p:spPr>
        <p:txBody>
          <a:bodyPr wrap="square">
            <a:spAutoFit/>
          </a:bodyPr>
          <a:lstStyle/>
          <a:p>
            <a:pPr>
              <a:spcAft>
                <a:spcPts val="1200"/>
              </a:spcAft>
              <a:defRPr sz="1600" b="1">
                <a:solidFill>
                  <a:srgbClr val="506276"/>
                </a:solidFill>
                <a:latin typeface="Aptos"/>
              </a:defRPr>
            </a:pPr>
            <a:r>
              <a:t>PLAN THE SPACE</a:t>
            </a:r>
          </a:p>
        </p:txBody>
      </p:sp>
      <p:sp>
        <p:nvSpPr>
          <p:cNvPr id="12" name="TextBox 11"/>
          <p:cNvSpPr txBox="1"/>
          <p:nvPr/>
        </p:nvSpPr>
        <p:spPr>
          <a:xfrm>
            <a:off x="822960" y="2514600"/>
            <a:ext cx="4937760" cy="2377439"/>
          </a:xfrm>
          <a:prstGeom prst="rect">
            <a:avLst/>
          </a:prstGeom>
          <a:noFill/>
        </p:spPr>
        <p:txBody>
          <a:bodyPr wrap="square">
            <a:spAutoFit/>
          </a:bodyPr>
          <a:lstStyle/>
          <a:p>
            <a:pPr>
              <a:spcAft>
                <a:spcPts val="1200"/>
              </a:spcAft>
              <a:defRPr sz="2400" b="0">
                <a:solidFill>
                  <a:srgbClr val="0F2942"/>
                </a:solidFill>
                <a:latin typeface="Aptos"/>
              </a:defRPr>
            </a:pPr>
            <a:r>
              <a:t>Arrange the environment.</a:t>
            </a:r>
          </a:p>
          <a:p>
            <a:pPr>
              <a:spcAft>
                <a:spcPts val="1200"/>
              </a:spcAft>
              <a:defRPr sz="2400" b="0">
                <a:solidFill>
                  <a:srgbClr val="0F2942"/>
                </a:solidFill>
                <a:latin typeface="Aptos"/>
              </a:defRPr>
            </a:pPr>
            <a:r>
              <a:t>Assign adult positions.</a:t>
            </a:r>
          </a:p>
          <a:p>
            <a:pPr>
              <a:spcAft>
                <a:spcPts val="1200"/>
              </a:spcAft>
              <a:defRPr sz="2400" b="0">
                <a:solidFill>
                  <a:srgbClr val="0F2942"/>
                </a:solidFill>
                <a:latin typeface="Aptos"/>
              </a:defRPr>
            </a:pPr>
            <a:r>
              <a:t>Watch, count and listen.</a:t>
            </a:r>
          </a:p>
        </p:txBody>
      </p:sp>
      <p:sp>
        <p:nvSpPr>
          <p:cNvPr id="13" name="Rectangle 12"/>
          <p:cNvSpPr/>
          <p:nvPr/>
        </p:nvSpPr>
        <p:spPr>
          <a:xfrm>
            <a:off x="6199632" y="1783080"/>
            <a:ext cx="5394960" cy="324612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6199632" y="1783080"/>
            <a:ext cx="64008" cy="3246120"/>
          </a:xfrm>
          <a:prstGeom prst="rect">
            <a:avLst/>
          </a:prstGeom>
          <a:solidFill>
            <a:srgbClr val="B998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428232" y="1947672"/>
            <a:ext cx="4937760" cy="411480"/>
          </a:xfrm>
          <a:prstGeom prst="rect">
            <a:avLst/>
          </a:prstGeom>
          <a:noFill/>
        </p:spPr>
        <p:txBody>
          <a:bodyPr wrap="square">
            <a:spAutoFit/>
          </a:bodyPr>
          <a:lstStyle/>
          <a:p>
            <a:pPr>
              <a:spcAft>
                <a:spcPts val="1200"/>
              </a:spcAft>
              <a:defRPr sz="1600" b="1">
                <a:solidFill>
                  <a:srgbClr val="506276"/>
                </a:solidFill>
                <a:latin typeface="Aptos"/>
              </a:defRPr>
            </a:pPr>
            <a:r>
              <a:t>RESPOND TO CHILDREN</a:t>
            </a:r>
          </a:p>
        </p:txBody>
      </p:sp>
      <p:sp>
        <p:nvSpPr>
          <p:cNvPr id="16" name="TextBox 15"/>
          <p:cNvSpPr txBox="1"/>
          <p:nvPr/>
        </p:nvSpPr>
        <p:spPr>
          <a:xfrm>
            <a:off x="6428232" y="2514600"/>
            <a:ext cx="4937760" cy="2377439"/>
          </a:xfrm>
          <a:prstGeom prst="rect">
            <a:avLst/>
          </a:prstGeom>
          <a:noFill/>
        </p:spPr>
        <p:txBody>
          <a:bodyPr wrap="square">
            <a:spAutoFit/>
          </a:bodyPr>
          <a:lstStyle/>
          <a:p>
            <a:pPr>
              <a:spcAft>
                <a:spcPts val="1200"/>
              </a:spcAft>
              <a:defRPr sz="2400" b="0">
                <a:solidFill>
                  <a:srgbClr val="0F2942"/>
                </a:solidFill>
                <a:latin typeface="Aptos"/>
              </a:defRPr>
            </a:pPr>
            <a:r>
              <a:t>Anticipate individual needs.</a:t>
            </a:r>
          </a:p>
          <a:p>
            <a:pPr>
              <a:spcAft>
                <a:spcPts val="1200"/>
              </a:spcAft>
              <a:defRPr sz="2400" b="0">
                <a:solidFill>
                  <a:srgbClr val="0F2942"/>
                </a:solidFill>
                <a:latin typeface="Aptos"/>
              </a:defRPr>
            </a:pPr>
            <a:r>
              <a:t>Engage and redirect.</a:t>
            </a:r>
          </a:p>
          <a:p>
            <a:pPr>
              <a:spcAft>
                <a:spcPts val="1200"/>
              </a:spcAft>
              <a:defRPr sz="2400" b="0">
                <a:solidFill>
                  <a:srgbClr val="0F2942"/>
                </a:solidFill>
                <a:latin typeface="Aptos"/>
              </a:defRPr>
            </a:pPr>
            <a:r>
              <a:t>Confirm spoken handoffs.</a:t>
            </a:r>
          </a:p>
        </p:txBody>
      </p:sp>
      <p:sp>
        <p:nvSpPr>
          <p:cNvPr id="17" name="TextBox 16"/>
          <p:cNvSpPr txBox="1"/>
          <p:nvPr/>
        </p:nvSpPr>
        <p:spPr>
          <a:xfrm>
            <a:off x="685800" y="5349240"/>
            <a:ext cx="10789920" cy="731520"/>
          </a:xfrm>
          <a:prstGeom prst="rect">
            <a:avLst/>
          </a:prstGeom>
          <a:noFill/>
        </p:spPr>
        <p:txBody>
          <a:bodyPr wrap="square">
            <a:spAutoFit/>
          </a:bodyPr>
          <a:lstStyle/>
          <a:p>
            <a:pPr>
              <a:spcAft>
                <a:spcPts val="1200"/>
              </a:spcAft>
              <a:defRPr sz="2100" b="1">
                <a:solidFill>
                  <a:srgbClr val="0F2942"/>
                </a:solidFill>
                <a:latin typeface="Aptos"/>
              </a:defRPr>
            </a:pPr>
            <a:r>
              <a:t>Draw your playground: gate, climber, open play, adult positions and blind spots.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7F4EB"/>
        </a:solidFill>
        <a:effectLst/>
      </p:bgPr>
    </p:bg>
    <p:spTree>
      <p:nvGrpSpPr>
        <p:cNvPr id="1" name=""/>
        <p:cNvGrpSpPr/>
        <p:nvPr/>
      </p:nvGrpSpPr>
      <p:grpSpPr/>
      <p:sp>
        <p:nvSpPr>
          <p:cNvPr id="2" name="Rectangle 1"/>
          <p:cNvSpPr/>
          <p:nvPr/>
        </p:nvSpPr>
        <p:spPr>
          <a:xfrm>
            <a:off x="0" y="0"/>
            <a:ext cx="12191695" cy="118872"/>
          </a:xfrm>
          <a:prstGeom prst="rect">
            <a:avLst/>
          </a:prstGeom>
          <a:solidFill>
            <a:srgbClr val="B998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292608"/>
            <a:ext cx="9144000" cy="365760"/>
          </a:xfrm>
          <a:prstGeom prst="rect">
            <a:avLst/>
          </a:prstGeom>
          <a:noFill/>
        </p:spPr>
        <p:txBody>
          <a:bodyPr wrap="square">
            <a:spAutoFit/>
          </a:bodyPr>
          <a:lstStyle/>
          <a:p>
            <a:pPr>
              <a:spcAft>
                <a:spcPts val="1200"/>
              </a:spcAft>
              <a:defRPr sz="1300" b="1">
                <a:solidFill>
                  <a:srgbClr val="506276"/>
                </a:solidFill>
                <a:latin typeface="Aptos"/>
              </a:defRPr>
            </a:pPr>
            <a:r>
              <a:t>SANDYWOOD INSTITUTE  /  IN-SERVICE EDUCATION</a:t>
            </a:r>
          </a:p>
        </p:txBody>
      </p:sp>
      <p:sp>
        <p:nvSpPr>
          <p:cNvPr id="4" name="TextBox 3"/>
          <p:cNvSpPr txBox="1"/>
          <p:nvPr/>
        </p:nvSpPr>
        <p:spPr>
          <a:xfrm>
            <a:off x="548640" y="822960"/>
            <a:ext cx="9692640" cy="777240"/>
          </a:xfrm>
          <a:prstGeom prst="rect">
            <a:avLst/>
          </a:prstGeom>
          <a:noFill/>
        </p:spPr>
        <p:txBody>
          <a:bodyPr wrap="square">
            <a:spAutoFit/>
          </a:bodyPr>
          <a:lstStyle/>
          <a:p>
            <a:pPr>
              <a:spcAft>
                <a:spcPts val="1200"/>
              </a:spcAft>
              <a:defRPr sz="3200" b="1">
                <a:solidFill>
                  <a:srgbClr val="0F2942"/>
                </a:solidFill>
                <a:latin typeface="Aptos"/>
              </a:defRPr>
            </a:pPr>
            <a:r>
              <a:t>Transitions and interruptions</a:t>
            </a:r>
          </a:p>
        </p:txBody>
      </p:sp>
      <p:pic>
        <p:nvPicPr>
          <p:cNvPr id="5" name="Picture 4" descr="5A66362E-9ADC-42B3-BFD9-7DC8890AAE10.jpeg"/>
          <p:cNvPicPr>
            <a:picLocks noChangeAspect="1"/>
          </p:cNvPicPr>
          <p:nvPr/>
        </p:nvPicPr>
        <p:blipFill>
          <a:blip r:embed="rId2"/>
          <a:stretch>
            <a:fillRect/>
          </a:stretch>
        </p:blipFill>
        <p:spPr>
          <a:xfrm>
            <a:off x="10716768" y="320040"/>
            <a:ext cx="884496" cy="1325880"/>
          </a:xfrm>
          <a:prstGeom prst="rect">
            <a:avLst/>
          </a:prstGeom>
        </p:spPr>
      </p:pic>
      <p:sp>
        <p:nvSpPr>
          <p:cNvPr id="6" name="Rectangle 5"/>
          <p:cNvSpPr/>
          <p:nvPr/>
        </p:nvSpPr>
        <p:spPr>
          <a:xfrm>
            <a:off x="0" y="6373368"/>
            <a:ext cx="12191695" cy="484632"/>
          </a:xfrm>
          <a:prstGeom prst="rect">
            <a:avLst/>
          </a:prstGeom>
          <a:solidFill>
            <a:srgbClr val="0F2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6437376"/>
            <a:ext cx="9144000" cy="274320"/>
          </a:xfrm>
          <a:prstGeom prst="rect">
            <a:avLst/>
          </a:prstGeom>
          <a:noFill/>
        </p:spPr>
        <p:txBody>
          <a:bodyPr wrap="square">
            <a:spAutoFit/>
          </a:bodyPr>
          <a:lstStyle/>
          <a:p>
            <a:pPr>
              <a:spcAft>
                <a:spcPts val="1200"/>
              </a:spcAft>
              <a:defRPr sz="1100" b="0">
                <a:solidFill>
                  <a:srgbClr val="FFFFFF"/>
                </a:solidFill>
                <a:latin typeface="Aptos"/>
              </a:defRPr>
            </a:pPr>
            <a:r>
              <a:t>In Education Partnership with NAHCE  •  Tambra Newton</a:t>
            </a:r>
          </a:p>
        </p:txBody>
      </p:sp>
      <p:sp>
        <p:nvSpPr>
          <p:cNvPr id="8" name="TextBox 7"/>
          <p:cNvSpPr txBox="1"/>
          <p:nvPr/>
        </p:nvSpPr>
        <p:spPr>
          <a:xfrm>
            <a:off x="10607040" y="6437376"/>
            <a:ext cx="1097280" cy="274320"/>
          </a:xfrm>
          <a:prstGeom prst="rect">
            <a:avLst/>
          </a:prstGeom>
          <a:noFill/>
        </p:spPr>
        <p:txBody>
          <a:bodyPr wrap="square">
            <a:spAutoFit/>
          </a:bodyPr>
          <a:lstStyle/>
          <a:p>
            <a:pPr>
              <a:spcAft>
                <a:spcPts val="1200"/>
              </a:spcAft>
              <a:defRPr sz="1100" b="0">
                <a:solidFill>
                  <a:srgbClr val="FFFFFF"/>
                </a:solidFill>
                <a:latin typeface="Aptos"/>
              </a:defRPr>
            </a:pPr>
            <a:r>
              <a:t>08 · 10 min</a:t>
            </a:r>
          </a:p>
        </p:txBody>
      </p:sp>
      <p:sp>
        <p:nvSpPr>
          <p:cNvPr id="9" name="Rectangle 8"/>
          <p:cNvSpPr/>
          <p:nvPr/>
        </p:nvSpPr>
        <p:spPr>
          <a:xfrm>
            <a:off x="594360" y="1783080"/>
            <a:ext cx="5394960" cy="324612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94360" y="1783080"/>
            <a:ext cx="64008" cy="3246120"/>
          </a:xfrm>
          <a:prstGeom prst="rect">
            <a:avLst/>
          </a:prstGeom>
          <a:solidFill>
            <a:srgbClr val="B998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1947672"/>
            <a:ext cx="4937760" cy="411480"/>
          </a:xfrm>
          <a:prstGeom prst="rect">
            <a:avLst/>
          </a:prstGeom>
          <a:noFill/>
        </p:spPr>
        <p:txBody>
          <a:bodyPr wrap="square">
            <a:spAutoFit/>
          </a:bodyPr>
          <a:lstStyle/>
          <a:p>
            <a:pPr>
              <a:spcAft>
                <a:spcPts val="1200"/>
              </a:spcAft>
              <a:defRPr sz="1600" b="1">
                <a:solidFill>
                  <a:srgbClr val="506276"/>
                </a:solidFill>
                <a:latin typeface="Aptos"/>
              </a:defRPr>
            </a:pPr>
            <a:r>
              <a:t>NAME-TO-FACE CHECKS</a:t>
            </a:r>
          </a:p>
        </p:txBody>
      </p:sp>
      <p:sp>
        <p:nvSpPr>
          <p:cNvPr id="12" name="TextBox 11"/>
          <p:cNvSpPr txBox="1"/>
          <p:nvPr/>
        </p:nvSpPr>
        <p:spPr>
          <a:xfrm>
            <a:off x="822960" y="2514600"/>
            <a:ext cx="4937760" cy="2377439"/>
          </a:xfrm>
          <a:prstGeom prst="rect">
            <a:avLst/>
          </a:prstGeom>
          <a:noFill/>
        </p:spPr>
        <p:txBody>
          <a:bodyPr wrap="square">
            <a:spAutoFit/>
          </a:bodyPr>
          <a:lstStyle/>
          <a:p>
            <a:pPr>
              <a:spcAft>
                <a:spcPts val="1200"/>
              </a:spcAft>
              <a:defRPr sz="2400" b="0">
                <a:solidFill>
                  <a:srgbClr val="0F2942"/>
                </a:solidFill>
                <a:latin typeface="Aptos"/>
              </a:defRPr>
            </a:pPr>
            <a:r>
              <a:t>Identify each child before leaving.</a:t>
            </a:r>
          </a:p>
          <a:p>
            <a:pPr>
              <a:spcAft>
                <a:spcPts val="1200"/>
              </a:spcAft>
              <a:defRPr sz="2400" b="0">
                <a:solidFill>
                  <a:srgbClr val="0F2942"/>
                </a:solidFill>
                <a:latin typeface="Aptos"/>
              </a:defRPr>
            </a:pPr>
            <a:r>
              <a:t>Maintain coverage while checking the area.</a:t>
            </a:r>
          </a:p>
          <a:p>
            <a:pPr>
              <a:spcAft>
                <a:spcPts val="1200"/>
              </a:spcAft>
              <a:defRPr sz="2400" b="0">
                <a:solidFill>
                  <a:srgbClr val="0F2942"/>
                </a:solidFill>
                <a:latin typeface="Aptos"/>
              </a:defRPr>
            </a:pPr>
            <a:r>
              <a:t>Repeat checks on arrival.</a:t>
            </a:r>
          </a:p>
        </p:txBody>
      </p:sp>
      <p:sp>
        <p:nvSpPr>
          <p:cNvPr id="13" name="Rectangle 12"/>
          <p:cNvSpPr/>
          <p:nvPr/>
        </p:nvSpPr>
        <p:spPr>
          <a:xfrm>
            <a:off x="6199632" y="1783080"/>
            <a:ext cx="5394960" cy="324612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6199632" y="1783080"/>
            <a:ext cx="64008" cy="3246120"/>
          </a:xfrm>
          <a:prstGeom prst="rect">
            <a:avLst/>
          </a:prstGeom>
          <a:solidFill>
            <a:srgbClr val="B998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428232" y="1947672"/>
            <a:ext cx="4937760" cy="411480"/>
          </a:xfrm>
          <a:prstGeom prst="rect">
            <a:avLst/>
          </a:prstGeom>
          <a:noFill/>
        </p:spPr>
        <p:txBody>
          <a:bodyPr wrap="square">
            <a:spAutoFit/>
          </a:bodyPr>
          <a:lstStyle/>
          <a:p>
            <a:pPr>
              <a:spcAft>
                <a:spcPts val="1200"/>
              </a:spcAft>
              <a:defRPr sz="1600" b="1">
                <a:solidFill>
                  <a:srgbClr val="506276"/>
                </a:solidFill>
                <a:latin typeface="Aptos"/>
              </a:defRPr>
            </a:pPr>
            <a:r>
              <a:t>PLAN INTERRUPTIONS</a:t>
            </a:r>
          </a:p>
        </p:txBody>
      </p:sp>
      <p:sp>
        <p:nvSpPr>
          <p:cNvPr id="16" name="TextBox 15"/>
          <p:cNvSpPr txBox="1"/>
          <p:nvPr/>
        </p:nvSpPr>
        <p:spPr>
          <a:xfrm>
            <a:off x="6428232" y="2514600"/>
            <a:ext cx="4937760" cy="2377439"/>
          </a:xfrm>
          <a:prstGeom prst="rect">
            <a:avLst/>
          </a:prstGeom>
          <a:noFill/>
        </p:spPr>
        <p:txBody>
          <a:bodyPr wrap="square">
            <a:spAutoFit/>
          </a:bodyPr>
          <a:lstStyle/>
          <a:p>
            <a:pPr>
              <a:spcAft>
                <a:spcPts val="1200"/>
              </a:spcAft>
              <a:defRPr sz="2400" b="0">
                <a:solidFill>
                  <a:srgbClr val="0F2942"/>
                </a:solidFill>
                <a:latin typeface="Aptos"/>
              </a:defRPr>
            </a:pPr>
            <a:r>
              <a:t>Toileting and injuries</a:t>
            </a:r>
          </a:p>
          <a:p>
            <a:pPr>
              <a:spcAft>
                <a:spcPts val="1200"/>
              </a:spcAft>
              <a:defRPr sz="2400" b="0">
                <a:solidFill>
                  <a:srgbClr val="0F2942"/>
                </a:solidFill>
                <a:latin typeface="Aptos"/>
              </a:defRPr>
            </a:pPr>
            <a:r>
              <a:t>Family arrivals and staff changes</a:t>
            </a:r>
          </a:p>
          <a:p>
            <a:pPr>
              <a:spcAft>
                <a:spcPts val="1200"/>
              </a:spcAft>
              <a:defRPr sz="2400" b="0">
                <a:solidFill>
                  <a:srgbClr val="0F2942"/>
                </a:solidFill>
                <a:latin typeface="Aptos"/>
              </a:defRPr>
            </a:pPr>
            <a:r>
              <a:t>Your missing-child procedures</a:t>
            </a:r>
          </a:p>
        </p:txBody>
      </p:sp>
      <p:sp>
        <p:nvSpPr>
          <p:cNvPr id="17" name="TextBox 16"/>
          <p:cNvSpPr txBox="1"/>
          <p:nvPr/>
        </p:nvSpPr>
        <p:spPr>
          <a:xfrm>
            <a:off x="685800" y="5349240"/>
            <a:ext cx="10789920" cy="731520"/>
          </a:xfrm>
          <a:prstGeom prst="rect">
            <a:avLst/>
          </a:prstGeom>
          <a:noFill/>
        </p:spPr>
        <p:txBody>
          <a:bodyPr wrap="square">
            <a:spAutoFit/>
          </a:bodyPr>
          <a:lstStyle/>
          <a:p>
            <a:pPr>
              <a:spcAft>
                <a:spcPts val="1200"/>
              </a:spcAft>
              <a:defRPr sz="2100" b="1">
                <a:solidFill>
                  <a:srgbClr val="0F2942"/>
                </a:solidFill>
                <a:latin typeface="Aptos"/>
              </a:defRPr>
            </a:pPr>
            <a:r>
              <a:t>Practice aloud: How will you keep coverage during an injury or toileting need?</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7F4EB"/>
        </a:solidFill>
        <a:effectLst/>
      </p:bgPr>
    </p:bg>
    <p:spTree>
      <p:nvGrpSpPr>
        <p:cNvPr id="1" name=""/>
        <p:cNvGrpSpPr/>
        <p:nvPr/>
      </p:nvGrpSpPr>
      <p:grpSpPr/>
      <p:sp>
        <p:nvSpPr>
          <p:cNvPr id="2" name="Rectangle 1"/>
          <p:cNvSpPr/>
          <p:nvPr/>
        </p:nvSpPr>
        <p:spPr>
          <a:xfrm>
            <a:off x="0" y="0"/>
            <a:ext cx="12191695" cy="118872"/>
          </a:xfrm>
          <a:prstGeom prst="rect">
            <a:avLst/>
          </a:prstGeom>
          <a:solidFill>
            <a:srgbClr val="B998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292608"/>
            <a:ext cx="9144000" cy="365760"/>
          </a:xfrm>
          <a:prstGeom prst="rect">
            <a:avLst/>
          </a:prstGeom>
          <a:noFill/>
        </p:spPr>
        <p:txBody>
          <a:bodyPr wrap="square">
            <a:spAutoFit/>
          </a:bodyPr>
          <a:lstStyle/>
          <a:p>
            <a:pPr>
              <a:spcAft>
                <a:spcPts val="1200"/>
              </a:spcAft>
              <a:defRPr sz="1300" b="1">
                <a:solidFill>
                  <a:srgbClr val="506276"/>
                </a:solidFill>
                <a:latin typeface="Aptos"/>
              </a:defRPr>
            </a:pPr>
            <a:r>
              <a:t>SANDYWOOD INSTITUTE  /  IN-SERVICE EDUCATION</a:t>
            </a:r>
          </a:p>
        </p:txBody>
      </p:sp>
      <p:sp>
        <p:nvSpPr>
          <p:cNvPr id="4" name="TextBox 3"/>
          <p:cNvSpPr txBox="1"/>
          <p:nvPr/>
        </p:nvSpPr>
        <p:spPr>
          <a:xfrm>
            <a:off x="548640" y="822960"/>
            <a:ext cx="9692640" cy="777240"/>
          </a:xfrm>
          <a:prstGeom prst="rect">
            <a:avLst/>
          </a:prstGeom>
          <a:noFill/>
        </p:spPr>
        <p:txBody>
          <a:bodyPr wrap="square">
            <a:spAutoFit/>
          </a:bodyPr>
          <a:lstStyle/>
          <a:p>
            <a:pPr>
              <a:spcAft>
                <a:spcPts val="1200"/>
              </a:spcAft>
              <a:defRPr sz="3200" b="1">
                <a:solidFill>
                  <a:srgbClr val="0F2942"/>
                </a:solidFill>
                <a:latin typeface="Aptos"/>
              </a:defRPr>
            </a:pPr>
            <a:r>
              <a:t>Knowledge check and corrective feedback</a:t>
            </a:r>
          </a:p>
        </p:txBody>
      </p:sp>
      <p:pic>
        <p:nvPicPr>
          <p:cNvPr id="5" name="Picture 4" descr="5A66362E-9ADC-42B3-BFD9-7DC8890AAE10.jpeg"/>
          <p:cNvPicPr>
            <a:picLocks noChangeAspect="1"/>
          </p:cNvPicPr>
          <p:nvPr/>
        </p:nvPicPr>
        <p:blipFill>
          <a:blip r:embed="rId2"/>
          <a:stretch>
            <a:fillRect/>
          </a:stretch>
        </p:blipFill>
        <p:spPr>
          <a:xfrm>
            <a:off x="10716768" y="320040"/>
            <a:ext cx="884496" cy="1325880"/>
          </a:xfrm>
          <a:prstGeom prst="rect">
            <a:avLst/>
          </a:prstGeom>
        </p:spPr>
      </p:pic>
      <p:sp>
        <p:nvSpPr>
          <p:cNvPr id="6" name="Rectangle 5"/>
          <p:cNvSpPr/>
          <p:nvPr/>
        </p:nvSpPr>
        <p:spPr>
          <a:xfrm>
            <a:off x="0" y="6373368"/>
            <a:ext cx="12191695" cy="484632"/>
          </a:xfrm>
          <a:prstGeom prst="rect">
            <a:avLst/>
          </a:prstGeom>
          <a:solidFill>
            <a:srgbClr val="0F2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6437376"/>
            <a:ext cx="9144000" cy="274320"/>
          </a:xfrm>
          <a:prstGeom prst="rect">
            <a:avLst/>
          </a:prstGeom>
          <a:noFill/>
        </p:spPr>
        <p:txBody>
          <a:bodyPr wrap="square">
            <a:spAutoFit/>
          </a:bodyPr>
          <a:lstStyle/>
          <a:p>
            <a:pPr>
              <a:spcAft>
                <a:spcPts val="1200"/>
              </a:spcAft>
              <a:defRPr sz="1100" b="0">
                <a:solidFill>
                  <a:srgbClr val="FFFFFF"/>
                </a:solidFill>
                <a:latin typeface="Aptos"/>
              </a:defRPr>
            </a:pPr>
            <a:r>
              <a:t>In Education Partnership with NAHCE  •  Tambra Newton</a:t>
            </a:r>
          </a:p>
        </p:txBody>
      </p:sp>
      <p:sp>
        <p:nvSpPr>
          <p:cNvPr id="8" name="TextBox 7"/>
          <p:cNvSpPr txBox="1"/>
          <p:nvPr/>
        </p:nvSpPr>
        <p:spPr>
          <a:xfrm>
            <a:off x="10607040" y="6437376"/>
            <a:ext cx="1097280" cy="274320"/>
          </a:xfrm>
          <a:prstGeom prst="rect">
            <a:avLst/>
          </a:prstGeom>
          <a:noFill/>
        </p:spPr>
        <p:txBody>
          <a:bodyPr wrap="square">
            <a:spAutoFit/>
          </a:bodyPr>
          <a:lstStyle/>
          <a:p>
            <a:pPr>
              <a:spcAft>
                <a:spcPts val="1200"/>
              </a:spcAft>
              <a:defRPr sz="1100" b="0">
                <a:solidFill>
                  <a:srgbClr val="FFFFFF"/>
                </a:solidFill>
                <a:latin typeface="Aptos"/>
              </a:defRPr>
            </a:pPr>
            <a:r>
              <a:t>09 · 10 min</a:t>
            </a:r>
          </a:p>
        </p:txBody>
      </p:sp>
      <p:sp>
        <p:nvSpPr>
          <p:cNvPr id="9" name="Rectangle 8"/>
          <p:cNvSpPr/>
          <p:nvPr/>
        </p:nvSpPr>
        <p:spPr>
          <a:xfrm>
            <a:off x="594360" y="1783080"/>
            <a:ext cx="5394960" cy="324612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94360" y="1783080"/>
            <a:ext cx="64008" cy="3246120"/>
          </a:xfrm>
          <a:prstGeom prst="rect">
            <a:avLst/>
          </a:prstGeom>
          <a:solidFill>
            <a:srgbClr val="B998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1947672"/>
            <a:ext cx="4937760" cy="411480"/>
          </a:xfrm>
          <a:prstGeom prst="rect">
            <a:avLst/>
          </a:prstGeom>
          <a:noFill/>
        </p:spPr>
        <p:txBody>
          <a:bodyPr wrap="square">
            <a:spAutoFit/>
          </a:bodyPr>
          <a:lstStyle/>
          <a:p>
            <a:pPr>
              <a:spcAft>
                <a:spcPts val="1200"/>
              </a:spcAft>
              <a:defRPr sz="1600" b="1">
                <a:solidFill>
                  <a:srgbClr val="506276"/>
                </a:solidFill>
                <a:latin typeface="Aptos"/>
              </a:defRPr>
            </a:pPr>
            <a:r>
              <a:t>KNOWLEDGE CHECK</a:t>
            </a:r>
          </a:p>
        </p:txBody>
      </p:sp>
      <p:sp>
        <p:nvSpPr>
          <p:cNvPr id="12" name="TextBox 11"/>
          <p:cNvSpPr txBox="1"/>
          <p:nvPr/>
        </p:nvSpPr>
        <p:spPr>
          <a:xfrm>
            <a:off x="822960" y="2514600"/>
            <a:ext cx="4937760" cy="2377439"/>
          </a:xfrm>
          <a:prstGeom prst="rect">
            <a:avLst/>
          </a:prstGeom>
          <a:noFill/>
        </p:spPr>
        <p:txBody>
          <a:bodyPr wrap="square">
            <a:spAutoFit/>
          </a:bodyPr>
          <a:lstStyle/>
          <a:p>
            <a:pPr>
              <a:spcAft>
                <a:spcPts val="1200"/>
              </a:spcAft>
              <a:defRPr sz="2400" b="0">
                <a:solidFill>
                  <a:srgbClr val="0F2942"/>
                </a:solidFill>
                <a:latin typeface="Aptos"/>
              </a:defRPr>
            </a:pPr>
            <a:r>
              <a:t>Five questions</a:t>
            </a:r>
          </a:p>
          <a:p>
            <a:pPr>
              <a:spcAft>
                <a:spcPts val="1200"/>
              </a:spcAft>
              <a:defRPr sz="2400" b="0">
                <a:solidFill>
                  <a:srgbClr val="0F2942"/>
                </a:solidFill>
                <a:latin typeface="Aptos"/>
              </a:defRPr>
            </a:pPr>
            <a:r>
              <a:t>Four correct = 80%</a:t>
            </a:r>
          </a:p>
          <a:p>
            <a:pPr>
              <a:spcAft>
                <a:spcPts val="1200"/>
              </a:spcAft>
              <a:defRPr sz="2400" b="0">
                <a:solidFill>
                  <a:srgbClr val="0F2942"/>
                </a:solidFill>
                <a:latin typeface="Aptos"/>
              </a:defRPr>
            </a:pPr>
            <a:r>
              <a:t>Review missed answers with the trainer.</a:t>
            </a:r>
          </a:p>
        </p:txBody>
      </p:sp>
      <p:sp>
        <p:nvSpPr>
          <p:cNvPr id="13" name="Rectangle 12"/>
          <p:cNvSpPr/>
          <p:nvPr/>
        </p:nvSpPr>
        <p:spPr>
          <a:xfrm>
            <a:off x="6199632" y="1783080"/>
            <a:ext cx="5394960" cy="324612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6199632" y="1783080"/>
            <a:ext cx="64008" cy="3246120"/>
          </a:xfrm>
          <a:prstGeom prst="rect">
            <a:avLst/>
          </a:prstGeom>
          <a:solidFill>
            <a:srgbClr val="B998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428232" y="1947672"/>
            <a:ext cx="4937760" cy="411480"/>
          </a:xfrm>
          <a:prstGeom prst="rect">
            <a:avLst/>
          </a:prstGeom>
          <a:noFill/>
        </p:spPr>
        <p:txBody>
          <a:bodyPr wrap="square">
            <a:spAutoFit/>
          </a:bodyPr>
          <a:lstStyle/>
          <a:p>
            <a:pPr>
              <a:spcAft>
                <a:spcPts val="1200"/>
              </a:spcAft>
              <a:defRPr sz="1600" b="1">
                <a:solidFill>
                  <a:srgbClr val="506276"/>
                </a:solidFill>
                <a:latin typeface="Aptos"/>
              </a:defRPr>
            </a:pPr>
            <a:r>
              <a:t>VERIFY COMPLETION</a:t>
            </a:r>
          </a:p>
        </p:txBody>
      </p:sp>
      <p:sp>
        <p:nvSpPr>
          <p:cNvPr id="16" name="TextBox 15"/>
          <p:cNvSpPr txBox="1"/>
          <p:nvPr/>
        </p:nvSpPr>
        <p:spPr>
          <a:xfrm>
            <a:off x="6428232" y="2514600"/>
            <a:ext cx="4937760" cy="2377439"/>
          </a:xfrm>
          <a:prstGeom prst="rect">
            <a:avLst/>
          </a:prstGeom>
          <a:noFill/>
        </p:spPr>
        <p:txBody>
          <a:bodyPr wrap="square">
            <a:spAutoFit/>
          </a:bodyPr>
          <a:lstStyle/>
          <a:p>
            <a:pPr>
              <a:spcAft>
                <a:spcPts val="1200"/>
              </a:spcAft>
              <a:defRPr sz="2400" b="0">
                <a:solidFill>
                  <a:srgbClr val="0F2942"/>
                </a:solidFill>
                <a:latin typeface="Aptos"/>
              </a:defRPr>
            </a:pPr>
            <a:r>
              <a:t>A quiz alone does not prove two hours.</a:t>
            </a:r>
          </a:p>
          <a:p>
            <a:pPr>
              <a:spcAft>
                <a:spcPts val="1200"/>
              </a:spcAft>
              <a:defRPr sz="2400" b="0">
                <a:solidFill>
                  <a:srgbClr val="0F2942"/>
                </a:solidFill>
                <a:latin typeface="Aptos"/>
              </a:defRPr>
            </a:pPr>
            <a:r>
              <a:t>Review attendance and activities.</a:t>
            </a:r>
          </a:p>
          <a:p>
            <a:pPr>
              <a:spcAft>
                <a:spcPts val="1200"/>
              </a:spcAft>
              <a:defRPr sz="2400" b="0">
                <a:solidFill>
                  <a:srgbClr val="0F2942"/>
                </a:solidFill>
                <a:latin typeface="Aptos"/>
              </a:defRPr>
            </a:pPr>
            <a:r>
              <a:t>Document any reassessment.</a:t>
            </a:r>
          </a:p>
        </p:txBody>
      </p:sp>
      <p:sp>
        <p:nvSpPr>
          <p:cNvPr id="17" name="TextBox 16"/>
          <p:cNvSpPr txBox="1"/>
          <p:nvPr/>
        </p:nvSpPr>
        <p:spPr>
          <a:xfrm>
            <a:off x="685800" y="5349240"/>
            <a:ext cx="10789920" cy="731520"/>
          </a:xfrm>
          <a:prstGeom prst="rect">
            <a:avLst/>
          </a:prstGeom>
          <a:noFill/>
        </p:spPr>
        <p:txBody>
          <a:bodyPr wrap="square">
            <a:spAutoFit/>
          </a:bodyPr>
          <a:lstStyle/>
          <a:p>
            <a:pPr>
              <a:spcAft>
                <a:spcPts val="1200"/>
              </a:spcAft>
              <a:defRPr sz="2100" b="1">
                <a:solidFill>
                  <a:srgbClr val="0F2942"/>
                </a:solidFill>
                <a:latin typeface="Aptos"/>
              </a:defRPr>
            </a:pPr>
            <a:r>
              <a:t>Use the evaluation worksheet. The 80% threshold is Sandywood’s course policy.</a:t>
            </a:r>
          </a:p>
        </p:txBody>
      </p:sp>
      <p:sp>
        <p:nvSpPr>
          <p:cNvPr id="18" name="Rectangle 17">
            <a:hlinkClick action="ppaction://hlinksldjump" r:id="rId4"/>
          </p:cNvPr>
          <p:cNvSpPr/>
          <p:nvPr/>
        </p:nvSpPr>
        <p:spPr>
          <a:xfrm>
            <a:off x="731520" y="5989320"/>
            <a:ext cx="3657600" cy="320040"/>
          </a:xfrm>
          <a:prstGeom prst="rect">
            <a:avLst/>
          </a:prstGeom>
          <a:solidFill>
            <a:srgbClr val="B998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a:hlinkClick action="ppaction://hlinksldjump" r:id="rId4"/>
          </p:cNvPr>
          <p:cNvSpPr txBox="1"/>
          <p:nvPr/>
        </p:nvSpPr>
        <p:spPr>
          <a:xfrm>
            <a:off x="868680" y="5980176"/>
            <a:ext cx="3474720" cy="365760"/>
          </a:xfrm>
          <a:prstGeom prst="rect">
            <a:avLst/>
          </a:prstGeom>
          <a:noFill/>
        </p:spPr>
        <p:txBody>
          <a:bodyPr wrap="square">
            <a:spAutoFit/>
          </a:bodyPr>
          <a:lstStyle/>
          <a:p>
            <a:pPr>
              <a:spcAft>
                <a:spcPts val="1200"/>
              </a:spcAft>
              <a:defRPr sz="1300" b="1">
                <a:solidFill>
                  <a:srgbClr val="0F2942"/>
                </a:solidFill>
                <a:latin typeface="Aptos"/>
              </a:defRPr>
            </a:pPr>
            <a:r>
              <a:t>START INTERACTIVE QUESTIONS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7F4EB"/>
        </a:solidFill>
        <a:effectLst/>
      </p:bgPr>
    </p:bg>
    <p:spTree>
      <p:nvGrpSpPr>
        <p:cNvPr id="1" name=""/>
        <p:cNvGrpSpPr/>
        <p:nvPr/>
      </p:nvGrpSpPr>
      <p:grpSpPr/>
      <p:sp>
        <p:nvSpPr>
          <p:cNvPr id="2" name="Rectangle 1"/>
          <p:cNvSpPr/>
          <p:nvPr/>
        </p:nvSpPr>
        <p:spPr>
          <a:xfrm>
            <a:off x="0" y="0"/>
            <a:ext cx="12191695" cy="118872"/>
          </a:xfrm>
          <a:prstGeom prst="rect">
            <a:avLst/>
          </a:prstGeom>
          <a:solidFill>
            <a:srgbClr val="B998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292608"/>
            <a:ext cx="9144000" cy="365760"/>
          </a:xfrm>
          <a:prstGeom prst="rect">
            <a:avLst/>
          </a:prstGeom>
          <a:noFill/>
        </p:spPr>
        <p:txBody>
          <a:bodyPr wrap="square">
            <a:spAutoFit/>
          </a:bodyPr>
          <a:lstStyle/>
          <a:p>
            <a:pPr>
              <a:spcAft>
                <a:spcPts val="1200"/>
              </a:spcAft>
              <a:defRPr sz="1300" b="1">
                <a:solidFill>
                  <a:srgbClr val="506276"/>
                </a:solidFill>
                <a:latin typeface="Aptos"/>
              </a:defRPr>
            </a:pPr>
            <a:r>
              <a:t>SANDYWOOD INSTITUTE  /  IN-SERVICE EDUCATION</a:t>
            </a:r>
          </a:p>
        </p:txBody>
      </p:sp>
      <p:sp>
        <p:nvSpPr>
          <p:cNvPr id="4" name="TextBox 3"/>
          <p:cNvSpPr txBox="1"/>
          <p:nvPr/>
        </p:nvSpPr>
        <p:spPr>
          <a:xfrm>
            <a:off x="548640" y="822960"/>
            <a:ext cx="9692640" cy="777240"/>
          </a:xfrm>
          <a:prstGeom prst="rect">
            <a:avLst/>
          </a:prstGeom>
          <a:noFill/>
        </p:spPr>
        <p:txBody>
          <a:bodyPr wrap="square">
            <a:spAutoFit/>
          </a:bodyPr>
          <a:lstStyle/>
          <a:p>
            <a:pPr>
              <a:spcAft>
                <a:spcPts val="1200"/>
              </a:spcAft>
              <a:defRPr sz="3200" b="1">
                <a:solidFill>
                  <a:srgbClr val="0F2942"/>
                </a:solidFill>
                <a:latin typeface="Aptos"/>
              </a:defRPr>
            </a:pPr>
            <a:r>
              <a:t>Action plan and completion</a:t>
            </a:r>
          </a:p>
        </p:txBody>
      </p:sp>
      <p:pic>
        <p:nvPicPr>
          <p:cNvPr id="5" name="Picture 4" descr="5A66362E-9ADC-42B3-BFD9-7DC8890AAE10.jpeg"/>
          <p:cNvPicPr>
            <a:picLocks noChangeAspect="1"/>
          </p:cNvPicPr>
          <p:nvPr/>
        </p:nvPicPr>
        <p:blipFill>
          <a:blip r:embed="rId2"/>
          <a:stretch>
            <a:fillRect/>
          </a:stretch>
        </p:blipFill>
        <p:spPr>
          <a:xfrm>
            <a:off x="10716768" y="320040"/>
            <a:ext cx="884496" cy="1325880"/>
          </a:xfrm>
          <a:prstGeom prst="rect">
            <a:avLst/>
          </a:prstGeom>
        </p:spPr>
      </p:pic>
      <p:sp>
        <p:nvSpPr>
          <p:cNvPr id="6" name="Rectangle 5"/>
          <p:cNvSpPr/>
          <p:nvPr/>
        </p:nvSpPr>
        <p:spPr>
          <a:xfrm>
            <a:off x="0" y="6373368"/>
            <a:ext cx="12191695" cy="484632"/>
          </a:xfrm>
          <a:prstGeom prst="rect">
            <a:avLst/>
          </a:prstGeom>
          <a:solidFill>
            <a:srgbClr val="0F2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6437376"/>
            <a:ext cx="9144000" cy="274320"/>
          </a:xfrm>
          <a:prstGeom prst="rect">
            <a:avLst/>
          </a:prstGeom>
          <a:noFill/>
        </p:spPr>
        <p:txBody>
          <a:bodyPr wrap="square">
            <a:spAutoFit/>
          </a:bodyPr>
          <a:lstStyle/>
          <a:p>
            <a:pPr>
              <a:spcAft>
                <a:spcPts val="1200"/>
              </a:spcAft>
              <a:defRPr sz="1100" b="0">
                <a:solidFill>
                  <a:srgbClr val="FFFFFF"/>
                </a:solidFill>
                <a:latin typeface="Aptos"/>
              </a:defRPr>
            </a:pPr>
            <a:r>
              <a:t>In Education Partnership with NAHCE  •  Tambra Newton</a:t>
            </a:r>
          </a:p>
        </p:txBody>
      </p:sp>
      <p:sp>
        <p:nvSpPr>
          <p:cNvPr id="8" name="TextBox 7"/>
          <p:cNvSpPr txBox="1"/>
          <p:nvPr/>
        </p:nvSpPr>
        <p:spPr>
          <a:xfrm>
            <a:off x="10607040" y="6437376"/>
            <a:ext cx="1097280" cy="274320"/>
          </a:xfrm>
          <a:prstGeom prst="rect">
            <a:avLst/>
          </a:prstGeom>
          <a:noFill/>
        </p:spPr>
        <p:txBody>
          <a:bodyPr wrap="square">
            <a:spAutoFit/>
          </a:bodyPr>
          <a:lstStyle/>
          <a:p>
            <a:pPr>
              <a:spcAft>
                <a:spcPts val="1200"/>
              </a:spcAft>
              <a:defRPr sz="1100" b="0">
                <a:solidFill>
                  <a:srgbClr val="FFFFFF"/>
                </a:solidFill>
                <a:latin typeface="Aptos"/>
              </a:defRPr>
            </a:pPr>
            <a:r>
              <a:t>10 · 5 min</a:t>
            </a:r>
          </a:p>
        </p:txBody>
      </p:sp>
      <p:sp>
        <p:nvSpPr>
          <p:cNvPr id="9" name="Rectangle 8"/>
          <p:cNvSpPr/>
          <p:nvPr/>
        </p:nvSpPr>
        <p:spPr>
          <a:xfrm>
            <a:off x="594360" y="1783080"/>
            <a:ext cx="5394960" cy="324612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94360" y="1783080"/>
            <a:ext cx="64008" cy="3246120"/>
          </a:xfrm>
          <a:prstGeom prst="rect">
            <a:avLst/>
          </a:prstGeom>
          <a:solidFill>
            <a:srgbClr val="B998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1947672"/>
            <a:ext cx="4937760" cy="411480"/>
          </a:xfrm>
          <a:prstGeom prst="rect">
            <a:avLst/>
          </a:prstGeom>
          <a:noFill/>
        </p:spPr>
        <p:txBody>
          <a:bodyPr wrap="square">
            <a:spAutoFit/>
          </a:bodyPr>
          <a:lstStyle/>
          <a:p>
            <a:pPr>
              <a:spcAft>
                <a:spcPts val="1200"/>
              </a:spcAft>
              <a:defRPr sz="1600" b="1">
                <a:solidFill>
                  <a:srgbClr val="506276"/>
                </a:solidFill>
                <a:latin typeface="Aptos"/>
              </a:defRPr>
            </a:pPr>
            <a:r>
              <a:t>MY NEXT ACTION</a:t>
            </a:r>
          </a:p>
        </p:txBody>
      </p:sp>
      <p:sp>
        <p:nvSpPr>
          <p:cNvPr id="12" name="TextBox 11"/>
          <p:cNvSpPr txBox="1"/>
          <p:nvPr/>
        </p:nvSpPr>
        <p:spPr>
          <a:xfrm>
            <a:off x="822960" y="2514600"/>
            <a:ext cx="4937760" cy="2377439"/>
          </a:xfrm>
          <a:prstGeom prst="rect">
            <a:avLst/>
          </a:prstGeom>
          <a:noFill/>
        </p:spPr>
        <p:txBody>
          <a:bodyPr wrap="square">
            <a:spAutoFit/>
          </a:bodyPr>
          <a:lstStyle/>
          <a:p>
            <a:pPr>
              <a:spcAft>
                <a:spcPts val="1200"/>
              </a:spcAft>
              <a:defRPr sz="2400" b="0">
                <a:solidFill>
                  <a:srgbClr val="0F2942"/>
                </a:solidFill>
                <a:latin typeface="Aptos"/>
              </a:defRPr>
            </a:pPr>
            <a:r>
              <a:t>One change I will make</a:t>
            </a:r>
          </a:p>
          <a:p>
            <a:pPr>
              <a:spcAft>
                <a:spcPts val="1200"/>
              </a:spcAft>
              <a:defRPr sz="2400" b="0">
                <a:solidFill>
                  <a:srgbClr val="0F2942"/>
                </a:solidFill>
                <a:latin typeface="Aptos"/>
              </a:defRPr>
            </a:pPr>
            <a:r>
              <a:t>One responsible person</a:t>
            </a:r>
          </a:p>
          <a:p>
            <a:pPr>
              <a:spcAft>
                <a:spcPts val="1200"/>
              </a:spcAft>
              <a:defRPr sz="2400" b="0">
                <a:solidFill>
                  <a:srgbClr val="0F2942"/>
                </a:solidFill>
                <a:latin typeface="Aptos"/>
              </a:defRPr>
            </a:pPr>
            <a:r>
              <a:t>One date to review progress</a:t>
            </a:r>
          </a:p>
        </p:txBody>
      </p:sp>
      <p:sp>
        <p:nvSpPr>
          <p:cNvPr id="13" name="Rectangle 12"/>
          <p:cNvSpPr/>
          <p:nvPr/>
        </p:nvSpPr>
        <p:spPr>
          <a:xfrm>
            <a:off x="6199632" y="1783080"/>
            <a:ext cx="5394960" cy="324612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6199632" y="1783080"/>
            <a:ext cx="64008" cy="3246120"/>
          </a:xfrm>
          <a:prstGeom prst="rect">
            <a:avLst/>
          </a:prstGeom>
          <a:solidFill>
            <a:srgbClr val="B998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428232" y="1947672"/>
            <a:ext cx="4937760" cy="411480"/>
          </a:xfrm>
          <a:prstGeom prst="rect">
            <a:avLst/>
          </a:prstGeom>
          <a:noFill/>
        </p:spPr>
        <p:txBody>
          <a:bodyPr wrap="square">
            <a:spAutoFit/>
          </a:bodyPr>
          <a:lstStyle/>
          <a:p>
            <a:pPr>
              <a:spcAft>
                <a:spcPts val="1200"/>
              </a:spcAft>
              <a:defRPr sz="1600" b="1">
                <a:solidFill>
                  <a:srgbClr val="506276"/>
                </a:solidFill>
                <a:latin typeface="Aptos"/>
              </a:defRPr>
            </a:pPr>
            <a:r>
              <a:t>TRAINER REVIEW</a:t>
            </a:r>
          </a:p>
        </p:txBody>
      </p:sp>
      <p:sp>
        <p:nvSpPr>
          <p:cNvPr id="16" name="TextBox 15"/>
          <p:cNvSpPr txBox="1"/>
          <p:nvPr/>
        </p:nvSpPr>
        <p:spPr>
          <a:xfrm>
            <a:off x="6428232" y="2514600"/>
            <a:ext cx="4937760" cy="2377439"/>
          </a:xfrm>
          <a:prstGeom prst="rect">
            <a:avLst/>
          </a:prstGeom>
          <a:noFill/>
        </p:spPr>
        <p:txBody>
          <a:bodyPr wrap="square">
            <a:spAutoFit/>
          </a:bodyPr>
          <a:lstStyle/>
          <a:p>
            <a:pPr>
              <a:spcAft>
                <a:spcPts val="1200"/>
              </a:spcAft>
              <a:defRPr sz="2400" b="0">
                <a:solidFill>
                  <a:srgbClr val="0F2942"/>
                </a:solidFill>
                <a:latin typeface="Aptos"/>
              </a:defRPr>
            </a:pPr>
            <a:r>
              <a:t>Verify completed instruction.</a:t>
            </a:r>
          </a:p>
          <a:p>
            <a:pPr>
              <a:spcAft>
                <a:spcPts val="1200"/>
              </a:spcAft>
              <a:defRPr sz="2400" b="0">
                <a:solidFill>
                  <a:srgbClr val="0F2942"/>
                </a:solidFill>
                <a:latin typeface="Aptos"/>
              </a:defRPr>
            </a:pPr>
            <a:r>
              <a:t>Record actual hours.</a:t>
            </a:r>
          </a:p>
          <a:p>
            <a:pPr>
              <a:spcAft>
                <a:spcPts val="1200"/>
              </a:spcAft>
              <a:defRPr sz="2400" b="0">
                <a:solidFill>
                  <a:srgbClr val="0F2942"/>
                </a:solidFill>
                <a:latin typeface="Aptos"/>
              </a:defRPr>
            </a:pPr>
            <a:r>
              <a:t>Sign the completion certificate.</a:t>
            </a:r>
          </a:p>
        </p:txBody>
      </p:sp>
      <p:sp>
        <p:nvSpPr>
          <p:cNvPr id="17" name="TextBox 16"/>
          <p:cNvSpPr txBox="1"/>
          <p:nvPr/>
        </p:nvSpPr>
        <p:spPr>
          <a:xfrm>
            <a:off x="685800" y="5349240"/>
            <a:ext cx="10789920" cy="731520"/>
          </a:xfrm>
          <a:prstGeom prst="rect">
            <a:avLst/>
          </a:prstGeom>
          <a:noFill/>
        </p:spPr>
        <p:txBody>
          <a:bodyPr wrap="square">
            <a:spAutoFit/>
          </a:bodyPr>
          <a:lstStyle/>
          <a:p>
            <a:pPr>
              <a:spcAft>
                <a:spcPts val="1200"/>
              </a:spcAft>
              <a:defRPr sz="2100" b="1">
                <a:solidFill>
                  <a:srgbClr val="0F2942"/>
                </a:solidFill>
                <a:latin typeface="Aptos"/>
              </a:defRPr>
            </a:pPr>
            <a:r>
              <a:t>Read back your action plan to a partner.</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7F4EB"/>
        </a:solidFill>
        <a:effectLst/>
      </p:bgPr>
    </p:bg>
    <p:spTree>
      <p:nvGrpSpPr>
        <p:cNvPr id="1" name=""/>
        <p:cNvGrpSpPr/>
        <p:nvPr/>
      </p:nvGrpSpPr>
      <p:grpSpPr/>
      <p:sp>
        <p:nvSpPr>
          <p:cNvPr id="2" name="Rectangle 1"/>
          <p:cNvSpPr/>
          <p:nvPr/>
        </p:nvSpPr>
        <p:spPr>
          <a:xfrm>
            <a:off x="0" y="0"/>
            <a:ext cx="12191695" cy="118872"/>
          </a:xfrm>
          <a:prstGeom prst="rect">
            <a:avLst/>
          </a:prstGeom>
          <a:solidFill>
            <a:srgbClr val="B998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292608"/>
            <a:ext cx="9144000" cy="365760"/>
          </a:xfrm>
          <a:prstGeom prst="rect">
            <a:avLst/>
          </a:prstGeom>
          <a:noFill/>
        </p:spPr>
        <p:txBody>
          <a:bodyPr wrap="square">
            <a:spAutoFit/>
          </a:bodyPr>
          <a:lstStyle/>
          <a:p>
            <a:pPr>
              <a:spcAft>
                <a:spcPts val="1200"/>
              </a:spcAft>
              <a:defRPr sz="1300" b="1">
                <a:solidFill>
                  <a:srgbClr val="506276"/>
                </a:solidFill>
                <a:latin typeface="Aptos"/>
              </a:defRPr>
            </a:pPr>
            <a:r>
              <a:t>SANDYWOOD INSTITUTE  /  IN-SERVICE EDUCATION</a:t>
            </a:r>
          </a:p>
        </p:txBody>
      </p:sp>
      <p:sp>
        <p:nvSpPr>
          <p:cNvPr id="4" name="TextBox 3"/>
          <p:cNvSpPr txBox="1"/>
          <p:nvPr/>
        </p:nvSpPr>
        <p:spPr>
          <a:xfrm>
            <a:off x="548640" y="822960"/>
            <a:ext cx="9692640" cy="777240"/>
          </a:xfrm>
          <a:prstGeom prst="rect">
            <a:avLst/>
          </a:prstGeom>
          <a:noFill/>
        </p:spPr>
        <p:txBody>
          <a:bodyPr wrap="square">
            <a:spAutoFit/>
          </a:bodyPr>
          <a:lstStyle/>
          <a:p>
            <a:pPr>
              <a:spcAft>
                <a:spcPts val="1200"/>
              </a:spcAft>
              <a:defRPr sz="3200" b="1">
                <a:solidFill>
                  <a:srgbClr val="0F2942"/>
                </a:solidFill>
                <a:latin typeface="Aptos"/>
              </a:defRPr>
            </a:pPr>
            <a:r>
              <a:t>References and course documentation</a:t>
            </a:r>
          </a:p>
        </p:txBody>
      </p:sp>
      <p:pic>
        <p:nvPicPr>
          <p:cNvPr id="5" name="Picture 4" descr="5A66362E-9ADC-42B3-BFD9-7DC8890AAE10.jpeg"/>
          <p:cNvPicPr>
            <a:picLocks noChangeAspect="1"/>
          </p:cNvPicPr>
          <p:nvPr/>
        </p:nvPicPr>
        <p:blipFill>
          <a:blip r:embed="rId2"/>
          <a:stretch>
            <a:fillRect/>
          </a:stretch>
        </p:blipFill>
        <p:spPr>
          <a:xfrm>
            <a:off x="10716768" y="320040"/>
            <a:ext cx="884496" cy="1325880"/>
          </a:xfrm>
          <a:prstGeom prst="rect">
            <a:avLst/>
          </a:prstGeom>
        </p:spPr>
      </p:pic>
      <p:sp>
        <p:nvSpPr>
          <p:cNvPr id="6" name="Rectangle 5"/>
          <p:cNvSpPr/>
          <p:nvPr/>
        </p:nvSpPr>
        <p:spPr>
          <a:xfrm>
            <a:off x="0" y="6373368"/>
            <a:ext cx="12191695" cy="484632"/>
          </a:xfrm>
          <a:prstGeom prst="rect">
            <a:avLst/>
          </a:prstGeom>
          <a:solidFill>
            <a:srgbClr val="0F2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6437376"/>
            <a:ext cx="9144000" cy="274320"/>
          </a:xfrm>
          <a:prstGeom prst="rect">
            <a:avLst/>
          </a:prstGeom>
          <a:noFill/>
        </p:spPr>
        <p:txBody>
          <a:bodyPr wrap="square">
            <a:spAutoFit/>
          </a:bodyPr>
          <a:lstStyle/>
          <a:p>
            <a:pPr>
              <a:spcAft>
                <a:spcPts val="1200"/>
              </a:spcAft>
              <a:defRPr sz="1100" b="0">
                <a:solidFill>
                  <a:srgbClr val="FFFFFF"/>
                </a:solidFill>
                <a:latin typeface="Aptos"/>
              </a:defRPr>
            </a:pPr>
            <a:r>
              <a:t>In Education Partnership with NAHCE  •  Tambra Newton</a:t>
            </a:r>
          </a:p>
        </p:txBody>
      </p:sp>
      <p:sp>
        <p:nvSpPr>
          <p:cNvPr id="8" name="TextBox 7"/>
          <p:cNvSpPr txBox="1"/>
          <p:nvPr/>
        </p:nvSpPr>
        <p:spPr>
          <a:xfrm>
            <a:off x="10607040" y="6437376"/>
            <a:ext cx="1097280" cy="274320"/>
          </a:xfrm>
          <a:prstGeom prst="rect">
            <a:avLst/>
          </a:prstGeom>
          <a:noFill/>
        </p:spPr>
        <p:txBody>
          <a:bodyPr wrap="square">
            <a:spAutoFit/>
          </a:bodyPr>
          <a:lstStyle/>
          <a:p>
            <a:pPr>
              <a:spcAft>
                <a:spcPts val="1200"/>
              </a:spcAft>
              <a:defRPr sz="1100" b="0">
                <a:solidFill>
                  <a:srgbClr val="FFFFFF"/>
                </a:solidFill>
                <a:latin typeface="Aptos"/>
              </a:defRPr>
            </a:pPr>
            <a:r>
              <a:t>11</a:t>
            </a:r>
          </a:p>
        </p:txBody>
      </p:sp>
      <p:sp>
        <p:nvSpPr>
          <p:cNvPr id="9" name="TextBox 8"/>
          <p:cNvSpPr txBox="1"/>
          <p:nvPr/>
        </p:nvSpPr>
        <p:spPr>
          <a:xfrm>
            <a:off x="640080" y="1828800"/>
            <a:ext cx="5120640" cy="731520"/>
          </a:xfrm>
          <a:prstGeom prst="rect">
            <a:avLst/>
          </a:prstGeom>
          <a:noFill/>
        </p:spPr>
        <p:txBody>
          <a:bodyPr wrap="square">
            <a:spAutoFit/>
          </a:bodyPr>
          <a:lstStyle/>
          <a:p>
            <a:pPr>
              <a:spcAft>
                <a:spcPts val="1200"/>
              </a:spcAft>
              <a:defRPr sz="1800" b="0">
                <a:solidFill>
                  <a:srgbClr val="0F2942"/>
                </a:solidFill>
                <a:latin typeface="Aptos"/>
              </a:defRPr>
            </a:pPr>
            <a:r>
              <a:rPr>
                <a:hlinkClick r:id="rId3"/>
              </a:rPr>
              <a:t>Florida facility handbook: annual in-service and records</a:t>
            </a:r>
          </a:p>
        </p:txBody>
      </p:sp>
      <p:sp>
        <p:nvSpPr>
          <p:cNvPr id="10" name="TextBox 9"/>
          <p:cNvSpPr txBox="1"/>
          <p:nvPr/>
        </p:nvSpPr>
        <p:spPr>
          <a:xfrm>
            <a:off x="640080" y="2633472"/>
            <a:ext cx="5120640" cy="731520"/>
          </a:xfrm>
          <a:prstGeom prst="rect">
            <a:avLst/>
          </a:prstGeom>
          <a:noFill/>
        </p:spPr>
        <p:txBody>
          <a:bodyPr wrap="square">
            <a:spAutoFit/>
          </a:bodyPr>
          <a:lstStyle/>
          <a:p>
            <a:pPr>
              <a:spcAft>
                <a:spcPts val="1200"/>
              </a:spcAft>
              <a:defRPr sz="1800" b="0">
                <a:solidFill>
                  <a:srgbClr val="0F2942"/>
                </a:solidFill>
                <a:latin typeface="Aptos"/>
              </a:defRPr>
            </a:pPr>
            <a:r>
              <a:rPr>
                <a:hlinkClick r:id="rId4"/>
              </a:rPr>
              <a:t>Florida family/large family home handbook: §§5.6 and 5.8</a:t>
            </a:r>
          </a:p>
        </p:txBody>
      </p:sp>
      <p:sp>
        <p:nvSpPr>
          <p:cNvPr id="11" name="TextBox 10"/>
          <p:cNvSpPr txBox="1"/>
          <p:nvPr/>
        </p:nvSpPr>
        <p:spPr>
          <a:xfrm>
            <a:off x="640080" y="3438144"/>
            <a:ext cx="5120640" cy="731520"/>
          </a:xfrm>
          <a:prstGeom prst="rect">
            <a:avLst/>
          </a:prstGeom>
          <a:noFill/>
        </p:spPr>
        <p:txBody>
          <a:bodyPr wrap="square">
            <a:spAutoFit/>
          </a:bodyPr>
          <a:lstStyle/>
          <a:p>
            <a:pPr>
              <a:spcAft>
                <a:spcPts val="1200"/>
              </a:spcAft>
              <a:defRPr sz="1800" b="0">
                <a:solidFill>
                  <a:srgbClr val="0F2942"/>
                </a:solidFill>
                <a:latin typeface="Aptos"/>
              </a:defRPr>
            </a:pPr>
            <a:r>
              <a:rPr>
                <a:hlinkClick r:id="rId5"/>
              </a:rPr>
              <a:t>Adopted facility handbook, effective September 1, 2026</a:t>
            </a:r>
          </a:p>
        </p:txBody>
      </p:sp>
      <p:sp>
        <p:nvSpPr>
          <p:cNvPr id="12" name="TextBox 11"/>
          <p:cNvSpPr txBox="1"/>
          <p:nvPr/>
        </p:nvSpPr>
        <p:spPr>
          <a:xfrm>
            <a:off x="640080" y="4242816"/>
            <a:ext cx="5120640" cy="731520"/>
          </a:xfrm>
          <a:prstGeom prst="rect">
            <a:avLst/>
          </a:prstGeom>
          <a:noFill/>
        </p:spPr>
        <p:txBody>
          <a:bodyPr wrap="square">
            <a:spAutoFit/>
          </a:bodyPr>
          <a:lstStyle/>
          <a:p>
            <a:pPr>
              <a:spcAft>
                <a:spcPts val="1200"/>
              </a:spcAft>
              <a:defRPr sz="1800" b="0">
                <a:solidFill>
                  <a:srgbClr val="0F2942"/>
                </a:solidFill>
                <a:latin typeface="Aptos"/>
              </a:defRPr>
            </a:pPr>
            <a:r>
              <a:rPr>
                <a:hlinkClick r:id="rId6"/>
              </a:rPr>
              <a:t>Adopted home handbook, effective September 1, 2026</a:t>
            </a:r>
          </a:p>
        </p:txBody>
      </p:sp>
      <p:sp>
        <p:nvSpPr>
          <p:cNvPr id="13" name="TextBox 12"/>
          <p:cNvSpPr txBox="1"/>
          <p:nvPr/>
        </p:nvSpPr>
        <p:spPr>
          <a:xfrm>
            <a:off x="6309360" y="1828800"/>
            <a:ext cx="5120640" cy="731520"/>
          </a:xfrm>
          <a:prstGeom prst="rect">
            <a:avLst/>
          </a:prstGeom>
          <a:noFill/>
        </p:spPr>
        <p:txBody>
          <a:bodyPr wrap="square">
            <a:spAutoFit/>
          </a:bodyPr>
          <a:lstStyle/>
          <a:p>
            <a:pPr>
              <a:spcAft>
                <a:spcPts val="1200"/>
              </a:spcAft>
              <a:defRPr sz="1800" b="0">
                <a:solidFill>
                  <a:srgbClr val="0F2942"/>
                </a:solidFill>
                <a:latin typeface="Aptos"/>
              </a:defRPr>
            </a:pPr>
            <a:r>
              <a:rPr>
                <a:hlinkClick r:id="rId7"/>
              </a:rPr>
              <a:t>Official facility record: CF-FSP 5268</a:t>
            </a:r>
          </a:p>
        </p:txBody>
      </p:sp>
      <p:sp>
        <p:nvSpPr>
          <p:cNvPr id="14" name="TextBox 13"/>
          <p:cNvSpPr txBox="1"/>
          <p:nvPr/>
        </p:nvSpPr>
        <p:spPr>
          <a:xfrm>
            <a:off x="6309360" y="2633472"/>
            <a:ext cx="5120640" cy="731520"/>
          </a:xfrm>
          <a:prstGeom prst="rect">
            <a:avLst/>
          </a:prstGeom>
          <a:noFill/>
        </p:spPr>
        <p:txBody>
          <a:bodyPr wrap="square">
            <a:spAutoFit/>
          </a:bodyPr>
          <a:lstStyle/>
          <a:p>
            <a:pPr>
              <a:spcAft>
                <a:spcPts val="1200"/>
              </a:spcAft>
              <a:defRPr sz="1800" b="0">
                <a:solidFill>
                  <a:srgbClr val="0F2942"/>
                </a:solidFill>
                <a:latin typeface="Aptos"/>
              </a:defRPr>
            </a:pPr>
            <a:r>
              <a:rPr>
                <a:hlinkClick r:id="rId8"/>
              </a:rPr>
              <a:t>Official home record: CF-FSP 5268A</a:t>
            </a:r>
          </a:p>
        </p:txBody>
      </p:sp>
      <p:sp>
        <p:nvSpPr>
          <p:cNvPr id="15" name="TextBox 14"/>
          <p:cNvSpPr txBox="1"/>
          <p:nvPr/>
        </p:nvSpPr>
        <p:spPr>
          <a:xfrm>
            <a:off x="6309360" y="3438144"/>
            <a:ext cx="5120640" cy="731520"/>
          </a:xfrm>
          <a:prstGeom prst="rect">
            <a:avLst/>
          </a:prstGeom>
          <a:noFill/>
        </p:spPr>
        <p:txBody>
          <a:bodyPr wrap="square">
            <a:spAutoFit/>
          </a:bodyPr>
          <a:lstStyle/>
          <a:p>
            <a:pPr>
              <a:spcAft>
                <a:spcPts val="1200"/>
              </a:spcAft>
              <a:defRPr sz="1800" b="0">
                <a:solidFill>
                  <a:srgbClr val="0F2942"/>
                </a:solidFill>
                <a:latin typeface="Aptos"/>
              </a:defRPr>
            </a:pPr>
            <a:r>
              <a:rPr>
                <a:hlinkClick r:id="rId9"/>
              </a:rPr>
              <a:t>CPSC Public Playground Safety Handbook, July 2025</a:t>
            </a:r>
          </a:p>
        </p:txBody>
      </p:sp>
      <p:sp>
        <p:nvSpPr>
          <p:cNvPr id="16" name="TextBox 15"/>
          <p:cNvSpPr txBox="1"/>
          <p:nvPr/>
        </p:nvSpPr>
        <p:spPr>
          <a:xfrm>
            <a:off x="6309360" y="4242816"/>
            <a:ext cx="5120640" cy="731520"/>
          </a:xfrm>
          <a:prstGeom prst="rect">
            <a:avLst/>
          </a:prstGeom>
          <a:noFill/>
        </p:spPr>
        <p:txBody>
          <a:bodyPr wrap="square">
            <a:spAutoFit/>
          </a:bodyPr>
          <a:lstStyle/>
          <a:p>
            <a:pPr>
              <a:spcAft>
                <a:spcPts val="1200"/>
              </a:spcAft>
              <a:defRPr sz="1800" b="0">
                <a:solidFill>
                  <a:srgbClr val="0F2942"/>
                </a:solidFill>
                <a:latin typeface="Aptos"/>
              </a:defRPr>
            </a:pPr>
            <a:r>
              <a:rPr>
                <a:hlinkClick r:id="rId10"/>
              </a:rPr>
              <a:t>Head Start active supervision</a:t>
            </a:r>
          </a:p>
        </p:txBody>
      </p:sp>
      <p:sp>
        <p:nvSpPr>
          <p:cNvPr id="17" name="TextBox 16"/>
          <p:cNvSpPr txBox="1"/>
          <p:nvPr/>
        </p:nvSpPr>
        <p:spPr>
          <a:xfrm>
            <a:off x="640080" y="5349240"/>
            <a:ext cx="10789920" cy="731520"/>
          </a:xfrm>
          <a:prstGeom prst="rect">
            <a:avLst/>
          </a:prstGeom>
          <a:noFill/>
        </p:spPr>
        <p:txBody>
          <a:bodyPr wrap="square">
            <a:spAutoFit/>
          </a:bodyPr>
          <a:lstStyle/>
          <a:p>
            <a:pPr>
              <a:spcAft>
                <a:spcPts val="1200"/>
              </a:spcAft>
              <a:defRPr sz="1900" b="1">
                <a:solidFill>
                  <a:srgbClr val="0F2942"/>
                </a:solidFill>
                <a:latin typeface="Aptos"/>
              </a:defRPr>
            </a:pPr>
            <a:r>
              <a:t>Completion documents instruction. Confirm licensing acceptance; this is not DCF-issued certification.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7F4EB"/>
        </a:solidFill>
        <a:effectLst/>
      </p:bgPr>
    </p:bg>
    <p:spTree>
      <p:nvGrpSpPr>
        <p:cNvPr id="1" name=""/>
        <p:cNvGrpSpPr/>
        <p:nvPr/>
      </p:nvGrpSpPr>
      <p:grpSpPr/>
      <p:sp>
        <p:nvSpPr>
          <p:cNvPr id="2" name="Rectangle 1"/>
          <p:cNvSpPr/>
          <p:nvPr/>
        </p:nvSpPr>
        <p:spPr>
          <a:xfrm>
            <a:off x="0" y="0"/>
            <a:ext cx="12191695" cy="118872"/>
          </a:xfrm>
          <a:prstGeom prst="rect">
            <a:avLst/>
          </a:prstGeom>
          <a:solidFill>
            <a:srgbClr val="B998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292608"/>
            <a:ext cx="9144000" cy="365760"/>
          </a:xfrm>
          <a:prstGeom prst="rect">
            <a:avLst/>
          </a:prstGeom>
          <a:noFill/>
        </p:spPr>
        <p:txBody>
          <a:bodyPr wrap="square">
            <a:spAutoFit/>
          </a:bodyPr>
          <a:lstStyle/>
          <a:p>
            <a:pPr>
              <a:spcAft>
                <a:spcPts val="1200"/>
              </a:spcAft>
              <a:defRPr sz="1300" b="1">
                <a:solidFill>
                  <a:srgbClr val="506276"/>
                </a:solidFill>
                <a:latin typeface="Aptos"/>
              </a:defRPr>
            </a:pPr>
            <a:r>
              <a:t>SANDYWOOD INSTITUTE  /  IN-SERVICE EDUCATION</a:t>
            </a:r>
          </a:p>
        </p:txBody>
      </p:sp>
      <p:sp>
        <p:nvSpPr>
          <p:cNvPr id="4" name="TextBox 3"/>
          <p:cNvSpPr txBox="1"/>
          <p:nvPr/>
        </p:nvSpPr>
        <p:spPr>
          <a:xfrm>
            <a:off x="548640" y="822960"/>
            <a:ext cx="9692640" cy="777240"/>
          </a:xfrm>
          <a:prstGeom prst="rect">
            <a:avLst/>
          </a:prstGeom>
          <a:noFill/>
        </p:spPr>
        <p:txBody>
          <a:bodyPr wrap="square">
            <a:spAutoFit/>
          </a:bodyPr>
          <a:lstStyle/>
          <a:p>
            <a:pPr>
              <a:spcAft>
                <a:spcPts val="1200"/>
              </a:spcAft>
              <a:defRPr sz="3200" b="1">
                <a:solidFill>
                  <a:srgbClr val="0F2942"/>
                </a:solidFill>
                <a:latin typeface="Aptos"/>
              </a:defRPr>
            </a:pPr>
            <a:r>
              <a:t>Watch, pause and apply: playground safety</a:t>
            </a:r>
          </a:p>
        </p:txBody>
      </p:sp>
      <p:pic>
        <p:nvPicPr>
          <p:cNvPr id="5" name="Picture 4" descr="5A66362E-9ADC-42B3-BFD9-7DC8890AAE10.jpeg"/>
          <p:cNvPicPr>
            <a:picLocks noChangeAspect="1"/>
          </p:cNvPicPr>
          <p:nvPr/>
        </p:nvPicPr>
        <p:blipFill>
          <a:blip r:embed="rId2"/>
          <a:stretch>
            <a:fillRect/>
          </a:stretch>
        </p:blipFill>
        <p:spPr>
          <a:xfrm>
            <a:off x="10716768" y="320040"/>
            <a:ext cx="884496" cy="1325880"/>
          </a:xfrm>
          <a:prstGeom prst="rect">
            <a:avLst/>
          </a:prstGeom>
        </p:spPr>
      </p:pic>
      <p:sp>
        <p:nvSpPr>
          <p:cNvPr id="6" name="Rectangle 5"/>
          <p:cNvSpPr/>
          <p:nvPr/>
        </p:nvSpPr>
        <p:spPr>
          <a:xfrm>
            <a:off x="0" y="6373368"/>
            <a:ext cx="12191695" cy="484632"/>
          </a:xfrm>
          <a:prstGeom prst="rect">
            <a:avLst/>
          </a:prstGeom>
          <a:solidFill>
            <a:srgbClr val="0F2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6437376"/>
            <a:ext cx="9144000" cy="274320"/>
          </a:xfrm>
          <a:prstGeom prst="rect">
            <a:avLst/>
          </a:prstGeom>
          <a:noFill/>
        </p:spPr>
        <p:txBody>
          <a:bodyPr wrap="square">
            <a:spAutoFit/>
          </a:bodyPr>
          <a:lstStyle/>
          <a:p>
            <a:pPr>
              <a:spcAft>
                <a:spcPts val="1200"/>
              </a:spcAft>
              <a:defRPr sz="1100" b="0">
                <a:solidFill>
                  <a:srgbClr val="FFFFFF"/>
                </a:solidFill>
                <a:latin typeface="Aptos"/>
              </a:defRPr>
            </a:pPr>
            <a:r>
              <a:t>In Education Partnership with NAHCE  •  Tambra Newton</a:t>
            </a:r>
          </a:p>
        </p:txBody>
      </p:sp>
      <p:sp>
        <p:nvSpPr>
          <p:cNvPr id="8" name="TextBox 7"/>
          <p:cNvSpPr txBox="1"/>
          <p:nvPr/>
        </p:nvSpPr>
        <p:spPr>
          <a:xfrm>
            <a:off x="10607040" y="6437376"/>
            <a:ext cx="1097280" cy="274320"/>
          </a:xfrm>
          <a:prstGeom prst="rect">
            <a:avLst/>
          </a:prstGeom>
          <a:noFill/>
        </p:spPr>
        <p:txBody>
          <a:bodyPr wrap="square">
            <a:spAutoFit/>
          </a:bodyPr>
          <a:lstStyle/>
          <a:p>
            <a:pPr>
              <a:spcAft>
                <a:spcPts val="1200"/>
              </a:spcAft>
              <a:defRPr sz="1100" b="0">
                <a:solidFill>
                  <a:srgbClr val="FFFFFF"/>
                </a:solidFill>
                <a:latin typeface="Aptos"/>
              </a:defRPr>
            </a:pPr>
            <a:r>
              <a:t>12</a:t>
            </a:r>
          </a:p>
        </p:txBody>
      </p:sp>
      <p:sp>
        <p:nvSpPr>
          <p:cNvPr id="9" name="Rectangle 8"/>
          <p:cNvSpPr/>
          <p:nvPr/>
        </p:nvSpPr>
        <p:spPr>
          <a:xfrm>
            <a:off x="640080" y="1783080"/>
            <a:ext cx="7132320" cy="347472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640080" y="1783080"/>
            <a:ext cx="64008" cy="3474720"/>
          </a:xfrm>
          <a:prstGeom prst="rect">
            <a:avLst/>
          </a:prstGeom>
          <a:solidFill>
            <a:srgbClr val="B998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68680" y="1947672"/>
            <a:ext cx="6675120" cy="411480"/>
          </a:xfrm>
          <a:prstGeom prst="rect">
            <a:avLst/>
          </a:prstGeom>
          <a:noFill/>
        </p:spPr>
        <p:txBody>
          <a:bodyPr wrap="square">
            <a:spAutoFit/>
          </a:bodyPr>
          <a:lstStyle/>
          <a:p>
            <a:pPr>
              <a:spcAft>
                <a:spcPts val="1200"/>
              </a:spcAft>
              <a:defRPr sz="1600" b="1">
                <a:solidFill>
                  <a:srgbClr val="506276"/>
                </a:solidFill>
                <a:latin typeface="Aptos"/>
              </a:defRPr>
            </a:pPr>
            <a:r>
              <a:t>SUPPLEMENTAL VIDEO · HEADSTART.GOV</a:t>
            </a:r>
          </a:p>
        </p:txBody>
      </p:sp>
      <p:sp>
        <p:nvSpPr>
          <p:cNvPr id="12" name="TextBox 11"/>
          <p:cNvSpPr txBox="1"/>
          <p:nvPr/>
        </p:nvSpPr>
        <p:spPr>
          <a:xfrm>
            <a:off x="868680" y="2514600"/>
            <a:ext cx="6675120" cy="2606039"/>
          </a:xfrm>
          <a:prstGeom prst="rect">
            <a:avLst/>
          </a:prstGeom>
          <a:noFill/>
        </p:spPr>
        <p:txBody>
          <a:bodyPr wrap="square">
            <a:spAutoFit/>
          </a:bodyPr>
          <a:lstStyle/>
          <a:p>
            <a:pPr>
              <a:spcAft>
                <a:spcPts val="1200"/>
              </a:spcAft>
              <a:defRPr sz="2400" b="0">
                <a:solidFill>
                  <a:srgbClr val="0F2942"/>
                </a:solidFill>
                <a:latin typeface="Aptos"/>
              </a:defRPr>
            </a:pPr>
            <a:r>
              <a:t>Playground Safety Tips</a:t>
            </a:r>
          </a:p>
          <a:p>
            <a:pPr>
              <a:spcAft>
                <a:spcPts val="1200"/>
              </a:spcAft>
              <a:defRPr sz="2400" b="0">
                <a:solidFill>
                  <a:srgbClr val="0F2942"/>
                </a:solidFill>
                <a:latin typeface="Aptos"/>
              </a:defRPr>
            </a:pPr>
            <a:r>
              <a:t>for Early Childhood Programs</a:t>
            </a:r>
          </a:p>
          <a:p>
            <a:pPr>
              <a:spcAft>
                <a:spcPts val="1200"/>
              </a:spcAft>
              <a:defRPr sz="2400" b="0">
                <a:solidFill>
                  <a:srgbClr val="0F2942"/>
                </a:solidFill>
                <a:latin typeface="Aptos"/>
              </a:defRPr>
            </a:pPr>
          </a:p>
          <a:p>
            <a:pPr>
              <a:spcAft>
                <a:spcPts val="1200"/>
              </a:spcAft>
              <a:defRPr sz="2400" b="0">
                <a:solidFill>
                  <a:srgbClr val="0F2942"/>
                </a:solidFill>
                <a:latin typeface="Aptos"/>
              </a:defRPr>
            </a:pPr>
            <a:r>
              <a:t>Age-appropriate design, surfaces,</a:t>
            </a:r>
          </a:p>
          <a:p>
            <a:pPr>
              <a:spcAft>
                <a:spcPts val="1200"/>
              </a:spcAft>
              <a:defRPr sz="2400" b="0">
                <a:solidFill>
                  <a:srgbClr val="0F2942"/>
                </a:solidFill>
                <a:latin typeface="Aptos"/>
              </a:defRPr>
            </a:pPr>
            <a:r>
              <a:t>inspection and active supervision</a:t>
            </a:r>
          </a:p>
        </p:txBody>
      </p:sp>
      <p:sp>
        <p:nvSpPr>
          <p:cNvPr id="13" name="Rectangle 12">
            <a:hlinkClick r:id="rId3"/>
          </p:cNvPr>
          <p:cNvSpPr/>
          <p:nvPr/>
        </p:nvSpPr>
        <p:spPr>
          <a:xfrm>
            <a:off x="8229600" y="2194560"/>
            <a:ext cx="3246120" cy="914400"/>
          </a:xfrm>
          <a:prstGeom prst="rect">
            <a:avLst/>
          </a:prstGeom>
          <a:solidFill>
            <a:srgbClr val="0F2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412480" y="2395728"/>
            <a:ext cx="2834640" cy="457200"/>
          </a:xfrm>
          <a:prstGeom prst="rect">
            <a:avLst/>
          </a:prstGeom>
          <a:noFill/>
        </p:spPr>
        <p:txBody>
          <a:bodyPr wrap="square">
            <a:spAutoFit/>
          </a:bodyPr>
          <a:lstStyle/>
          <a:p>
            <a:pPr>
              <a:spcAft>
                <a:spcPts val="1200"/>
              </a:spcAft>
              <a:defRPr sz="2200" b="1">
                <a:solidFill>
                  <a:srgbClr val="FFFFFF"/>
                </a:solidFill>
                <a:latin typeface="Aptos"/>
              </a:defRPr>
            </a:pPr>
            <a:r>
              <a:t>WATCH ONLINE</a:t>
            </a:r>
          </a:p>
        </p:txBody>
      </p:sp>
      <p:sp>
        <p:nvSpPr>
          <p:cNvPr id="15" name="TextBox 14"/>
          <p:cNvSpPr txBox="1"/>
          <p:nvPr/>
        </p:nvSpPr>
        <p:spPr>
          <a:xfrm>
            <a:off x="8229600" y="3337560"/>
            <a:ext cx="3200400" cy="1554480"/>
          </a:xfrm>
          <a:prstGeom prst="rect">
            <a:avLst/>
          </a:prstGeom>
          <a:noFill/>
        </p:spPr>
        <p:txBody>
          <a:bodyPr wrap="square">
            <a:spAutoFit/>
          </a:bodyPr>
          <a:lstStyle/>
          <a:p>
            <a:pPr>
              <a:spcAft>
                <a:spcPts val="1200"/>
              </a:spcAft>
              <a:defRPr sz="1900" b="0">
                <a:solidFill>
                  <a:srgbClr val="0F2942"/>
                </a:solidFill>
                <a:latin typeface="Aptos"/>
              </a:defRPr>
            </a:pPr>
            <a:r>
              <a:t>Internet required.</a:t>
            </a:r>
          </a:p>
          <a:p>
            <a:pPr>
              <a:spcAft>
                <a:spcPts val="1200"/>
              </a:spcAft>
              <a:defRPr sz="1900" b="0">
                <a:solidFill>
                  <a:srgbClr val="0F2942"/>
                </a:solidFill>
                <a:latin typeface="Aptos"/>
              </a:defRPr>
            </a:pPr>
            <a:r>
              <a:t>Click the navy button in Slide Show mode.</a:t>
            </a:r>
          </a:p>
        </p:txBody>
      </p:sp>
      <p:sp>
        <p:nvSpPr>
          <p:cNvPr id="16" name="TextBox 15"/>
          <p:cNvSpPr txBox="1"/>
          <p:nvPr/>
        </p:nvSpPr>
        <p:spPr>
          <a:xfrm>
            <a:off x="731520" y="5486400"/>
            <a:ext cx="10789920" cy="685800"/>
          </a:xfrm>
          <a:prstGeom prst="rect">
            <a:avLst/>
          </a:prstGeom>
          <a:noFill/>
        </p:spPr>
        <p:txBody>
          <a:bodyPr wrap="square">
            <a:spAutoFit/>
          </a:bodyPr>
          <a:lstStyle/>
          <a:p>
            <a:pPr>
              <a:spcAft>
                <a:spcPts val="1200"/>
              </a:spcAft>
              <a:defRPr sz="2100" b="1">
                <a:solidFill>
                  <a:srgbClr val="0F2942"/>
                </a:solidFill>
                <a:latin typeface="Aptos"/>
              </a:defRPr>
            </a:pPr>
            <a:r>
              <a:t>Pause and discuss: What hazards and supervision needs do you notice?</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show="0">
  <p:cSld>
    <p:bg>
      <p:bgPr>
        <a:solidFill>
          <a:srgbClr val="F7F4EB"/>
        </a:solidFill>
        <a:effectLst/>
      </p:bgPr>
    </p:bg>
    <p:spTree>
      <p:nvGrpSpPr>
        <p:cNvPr id="1" name=""/>
        <p:cNvGrpSpPr/>
        <p:nvPr/>
      </p:nvGrpSpPr>
      <p:grpSpPr/>
      <p:sp>
        <p:nvSpPr>
          <p:cNvPr id="2" name="Rectangle 1"/>
          <p:cNvSpPr/>
          <p:nvPr/>
        </p:nvSpPr>
        <p:spPr>
          <a:xfrm>
            <a:off x="0" y="0"/>
            <a:ext cx="12191695" cy="118872"/>
          </a:xfrm>
          <a:prstGeom prst="rect">
            <a:avLst/>
          </a:prstGeom>
          <a:solidFill>
            <a:srgbClr val="B998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292608"/>
            <a:ext cx="9144000" cy="365760"/>
          </a:xfrm>
          <a:prstGeom prst="rect">
            <a:avLst/>
          </a:prstGeom>
          <a:noFill/>
        </p:spPr>
        <p:txBody>
          <a:bodyPr wrap="square">
            <a:spAutoFit/>
          </a:bodyPr>
          <a:lstStyle/>
          <a:p>
            <a:pPr>
              <a:spcAft>
                <a:spcPts val="1200"/>
              </a:spcAft>
              <a:defRPr sz="1300" b="1">
                <a:solidFill>
                  <a:srgbClr val="506276"/>
                </a:solidFill>
                <a:latin typeface="Aptos"/>
              </a:defRPr>
            </a:pPr>
            <a:r>
              <a:t>SANDYWOOD INSTITUTE  /  IN-SERVICE EDUCATION</a:t>
            </a:r>
          </a:p>
        </p:txBody>
      </p:sp>
      <p:sp>
        <p:nvSpPr>
          <p:cNvPr id="4" name="TextBox 3"/>
          <p:cNvSpPr txBox="1"/>
          <p:nvPr/>
        </p:nvSpPr>
        <p:spPr>
          <a:xfrm>
            <a:off x="548640" y="822960"/>
            <a:ext cx="9692640" cy="777240"/>
          </a:xfrm>
          <a:prstGeom prst="rect">
            <a:avLst/>
          </a:prstGeom>
          <a:noFill/>
        </p:spPr>
        <p:txBody>
          <a:bodyPr wrap="square">
            <a:spAutoFit/>
          </a:bodyPr>
          <a:lstStyle/>
          <a:p>
            <a:pPr>
              <a:spcAft>
                <a:spcPts val="1200"/>
              </a:spcAft>
              <a:defRPr sz="3200" b="1">
                <a:solidFill>
                  <a:srgbClr val="0F2942"/>
                </a:solidFill>
                <a:latin typeface="Aptos"/>
              </a:defRPr>
            </a:pPr>
            <a:r>
              <a:t>Interactive checkpoint 1</a:t>
            </a:r>
          </a:p>
        </p:txBody>
      </p:sp>
      <p:pic>
        <p:nvPicPr>
          <p:cNvPr id="5" name="Picture 4" descr="5A66362E-9ADC-42B3-BFD9-7DC8890AAE10.jpeg"/>
          <p:cNvPicPr>
            <a:picLocks noChangeAspect="1"/>
          </p:cNvPicPr>
          <p:nvPr/>
        </p:nvPicPr>
        <p:blipFill>
          <a:blip r:embed="rId2"/>
          <a:stretch>
            <a:fillRect/>
          </a:stretch>
        </p:blipFill>
        <p:spPr>
          <a:xfrm>
            <a:off x="10716768" y="320040"/>
            <a:ext cx="884496" cy="1325880"/>
          </a:xfrm>
          <a:prstGeom prst="rect">
            <a:avLst/>
          </a:prstGeom>
        </p:spPr>
      </p:pic>
      <p:sp>
        <p:nvSpPr>
          <p:cNvPr id="6" name="Rectangle 5"/>
          <p:cNvSpPr/>
          <p:nvPr/>
        </p:nvSpPr>
        <p:spPr>
          <a:xfrm>
            <a:off x="0" y="6373368"/>
            <a:ext cx="12191695" cy="484632"/>
          </a:xfrm>
          <a:prstGeom prst="rect">
            <a:avLst/>
          </a:prstGeom>
          <a:solidFill>
            <a:srgbClr val="0F2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6437376"/>
            <a:ext cx="9144000" cy="274320"/>
          </a:xfrm>
          <a:prstGeom prst="rect">
            <a:avLst/>
          </a:prstGeom>
          <a:noFill/>
        </p:spPr>
        <p:txBody>
          <a:bodyPr wrap="square">
            <a:spAutoFit/>
          </a:bodyPr>
          <a:lstStyle/>
          <a:p>
            <a:pPr>
              <a:spcAft>
                <a:spcPts val="1200"/>
              </a:spcAft>
              <a:defRPr sz="1100" b="0">
                <a:solidFill>
                  <a:srgbClr val="FFFFFF"/>
                </a:solidFill>
                <a:latin typeface="Aptos"/>
              </a:defRPr>
            </a:pPr>
            <a:r>
              <a:t>In Education Partnership with NAHCE  •  Tambra Newton</a:t>
            </a:r>
          </a:p>
        </p:txBody>
      </p:sp>
      <p:sp>
        <p:nvSpPr>
          <p:cNvPr id="8" name="TextBox 7"/>
          <p:cNvSpPr txBox="1"/>
          <p:nvPr/>
        </p:nvSpPr>
        <p:spPr>
          <a:xfrm>
            <a:off x="10607040" y="6437376"/>
            <a:ext cx="1097280" cy="274320"/>
          </a:xfrm>
          <a:prstGeom prst="rect">
            <a:avLst/>
          </a:prstGeom>
          <a:noFill/>
        </p:spPr>
        <p:txBody>
          <a:bodyPr wrap="square">
            <a:spAutoFit/>
          </a:bodyPr>
          <a:lstStyle/>
          <a:p>
            <a:pPr>
              <a:spcAft>
                <a:spcPts val="1200"/>
              </a:spcAft>
              <a:defRPr sz="1100" b="0">
                <a:solidFill>
                  <a:srgbClr val="FFFFFF"/>
                </a:solidFill>
                <a:latin typeface="Aptos"/>
              </a:defRPr>
            </a:pPr>
            <a:r>
              <a:t>13</a:t>
            </a:r>
          </a:p>
        </p:txBody>
      </p:sp>
      <p:sp>
        <p:nvSpPr>
          <p:cNvPr id="9" name="TextBox 8"/>
          <p:cNvSpPr txBox="1"/>
          <p:nvPr/>
        </p:nvSpPr>
        <p:spPr>
          <a:xfrm>
            <a:off x="685800" y="1645920"/>
            <a:ext cx="10424160" cy="914400"/>
          </a:xfrm>
          <a:prstGeom prst="rect">
            <a:avLst/>
          </a:prstGeom>
          <a:noFill/>
        </p:spPr>
        <p:txBody>
          <a:bodyPr wrap="square">
            <a:spAutoFit/>
          </a:bodyPr>
          <a:lstStyle/>
          <a:p>
            <a:pPr>
              <a:spcAft>
                <a:spcPts val="1200"/>
              </a:spcAft>
              <a:defRPr sz="2600" b="1">
                <a:solidFill>
                  <a:srgbClr val="0F2942"/>
                </a:solidFill>
                <a:latin typeface="Aptos"/>
              </a:defRPr>
            </a:pPr>
            <a:r>
              <a:t>Which CPSC equipment age band is intended for preschool children?</a:t>
            </a:r>
          </a:p>
        </p:txBody>
      </p:sp>
      <p:sp>
        <p:nvSpPr>
          <p:cNvPr id="10" name="Rectangle 9">
            <a:hlinkClick action="ppaction://hlinksldjump" r:id="rId4"/>
          </p:cNvPr>
          <p:cNvSpPr/>
          <p:nvPr/>
        </p:nvSpPr>
        <p:spPr>
          <a:xfrm>
            <a:off x="731520" y="2788920"/>
            <a:ext cx="10607040" cy="822960"/>
          </a:xfrm>
          <a:prstGeom prst="rect">
            <a:avLst/>
          </a:prstGeom>
          <a:solidFill>
            <a:srgbClr val="0F2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a:hlinkClick action="ppaction://hlinksldjump" r:id="rId4"/>
          </p:cNvPr>
          <p:cNvSpPr txBox="1"/>
          <p:nvPr/>
        </p:nvSpPr>
        <p:spPr>
          <a:xfrm>
            <a:off x="914400" y="2898648"/>
            <a:ext cx="10149840" cy="640080"/>
          </a:xfrm>
          <a:prstGeom prst="rect">
            <a:avLst/>
          </a:prstGeom>
          <a:noFill/>
        </p:spPr>
        <p:txBody>
          <a:bodyPr wrap="square">
            <a:spAutoFit/>
          </a:bodyPr>
          <a:lstStyle/>
          <a:p>
            <a:pPr>
              <a:spcAft>
                <a:spcPts val="1200"/>
              </a:spcAft>
              <a:defRPr sz="2000" b="0">
                <a:solidFill>
                  <a:srgbClr val="FFFFFF"/>
                </a:solidFill>
                <a:latin typeface="Aptos"/>
              </a:defRPr>
            </a:pPr>
            <a:r>
              <a:t>A. Ages 2–5, with equipment labels and individual abilities also considered</a:t>
            </a:r>
          </a:p>
        </p:txBody>
      </p:sp>
      <p:sp>
        <p:nvSpPr>
          <p:cNvPr id="12" name="Rectangle 11">
            <a:hlinkClick action="ppaction://hlinksldjump" r:id="rId5"/>
          </p:cNvPr>
          <p:cNvSpPr/>
          <p:nvPr/>
        </p:nvSpPr>
        <p:spPr>
          <a:xfrm>
            <a:off x="731520" y="3749039"/>
            <a:ext cx="10607040" cy="822960"/>
          </a:xfrm>
          <a:prstGeom prst="rect">
            <a:avLst/>
          </a:prstGeom>
          <a:solidFill>
            <a:srgbClr val="0F2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a:hlinkClick action="ppaction://hlinksldjump" r:id="rId5"/>
          </p:cNvPr>
          <p:cNvSpPr txBox="1"/>
          <p:nvPr/>
        </p:nvSpPr>
        <p:spPr>
          <a:xfrm>
            <a:off x="914400" y="3858768"/>
            <a:ext cx="10149840" cy="640080"/>
          </a:xfrm>
          <a:prstGeom prst="rect">
            <a:avLst/>
          </a:prstGeom>
          <a:noFill/>
        </p:spPr>
        <p:txBody>
          <a:bodyPr wrap="square">
            <a:spAutoFit/>
          </a:bodyPr>
          <a:lstStyle/>
          <a:p>
            <a:pPr>
              <a:spcAft>
                <a:spcPts val="1200"/>
              </a:spcAft>
              <a:defRPr sz="2000" b="0">
                <a:solidFill>
                  <a:srgbClr val="FFFFFF"/>
                </a:solidFill>
                <a:latin typeface="Aptos"/>
              </a:defRPr>
            </a:pPr>
            <a:r>
              <a:t>B. Ages 5–12 automatically</a:t>
            </a:r>
          </a:p>
        </p:txBody>
      </p:sp>
      <p:sp>
        <p:nvSpPr>
          <p:cNvPr id="14" name="Rectangle 13">
            <a:hlinkClick action="ppaction://hlinksldjump" r:id="rId5"/>
          </p:cNvPr>
          <p:cNvSpPr/>
          <p:nvPr/>
        </p:nvSpPr>
        <p:spPr>
          <a:xfrm>
            <a:off x="731520" y="4709160"/>
            <a:ext cx="10607040" cy="822960"/>
          </a:xfrm>
          <a:prstGeom prst="rect">
            <a:avLst/>
          </a:prstGeom>
          <a:solidFill>
            <a:srgbClr val="0F2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a:hlinkClick action="ppaction://hlinksldjump" r:id="rId5"/>
          </p:cNvPr>
          <p:cNvSpPr txBox="1"/>
          <p:nvPr/>
        </p:nvSpPr>
        <p:spPr>
          <a:xfrm>
            <a:off x="914400" y="4818888"/>
            <a:ext cx="10149840" cy="640080"/>
          </a:xfrm>
          <a:prstGeom prst="rect">
            <a:avLst/>
          </a:prstGeom>
          <a:noFill/>
        </p:spPr>
        <p:txBody>
          <a:bodyPr wrap="square">
            <a:spAutoFit/>
          </a:bodyPr>
          <a:lstStyle/>
          <a:p>
            <a:pPr>
              <a:spcAft>
                <a:spcPts val="1200"/>
              </a:spcAft>
              <a:defRPr sz="2000" b="0">
                <a:solidFill>
                  <a:srgbClr val="FFFFFF"/>
                </a:solidFill>
                <a:latin typeface="Aptos"/>
              </a:defRPr>
            </a:pPr>
            <a:r>
              <a:t>C. Every equipment band</a:t>
            </a:r>
          </a:p>
        </p:txBody>
      </p:sp>
      <p:sp>
        <p:nvSpPr>
          <p:cNvPr id="16" name="TextBox 15"/>
          <p:cNvSpPr txBox="1"/>
          <p:nvPr/>
        </p:nvSpPr>
        <p:spPr>
          <a:xfrm>
            <a:off x="731520" y="5806440"/>
            <a:ext cx="10424160" cy="320040"/>
          </a:xfrm>
          <a:prstGeom prst="rect">
            <a:avLst/>
          </a:prstGeom>
          <a:noFill/>
        </p:spPr>
        <p:txBody>
          <a:bodyPr wrap="square">
            <a:spAutoFit/>
          </a:bodyPr>
          <a:lstStyle/>
          <a:p>
            <a:pPr>
              <a:spcAft>
                <a:spcPts val="1200"/>
              </a:spcAft>
              <a:defRPr sz="1300" b="0">
                <a:solidFill>
                  <a:srgbClr val="506276"/>
                </a:solidFill>
                <a:latin typeface="Aptos"/>
              </a:defRPr>
            </a:pPr>
            <a:r>
              <a:t>Click an answer in Slide Show mode. Responses are practice; scores are not stored.</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show="0">
  <p:cSld>
    <p:bg>
      <p:bgPr>
        <a:solidFill>
          <a:srgbClr val="F7F4EB"/>
        </a:solidFill>
        <a:effectLst/>
      </p:bgPr>
    </p:bg>
    <p:spTree>
      <p:nvGrpSpPr>
        <p:cNvPr id="1" name=""/>
        <p:cNvGrpSpPr/>
        <p:nvPr/>
      </p:nvGrpSpPr>
      <p:grpSpPr/>
      <p:sp>
        <p:nvSpPr>
          <p:cNvPr id="2" name="Rectangle 1"/>
          <p:cNvSpPr/>
          <p:nvPr/>
        </p:nvSpPr>
        <p:spPr>
          <a:xfrm>
            <a:off x="0" y="0"/>
            <a:ext cx="12191695" cy="118872"/>
          </a:xfrm>
          <a:prstGeom prst="rect">
            <a:avLst/>
          </a:prstGeom>
          <a:solidFill>
            <a:srgbClr val="B998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292608"/>
            <a:ext cx="9144000" cy="365760"/>
          </a:xfrm>
          <a:prstGeom prst="rect">
            <a:avLst/>
          </a:prstGeom>
          <a:noFill/>
        </p:spPr>
        <p:txBody>
          <a:bodyPr wrap="square">
            <a:spAutoFit/>
          </a:bodyPr>
          <a:lstStyle/>
          <a:p>
            <a:pPr>
              <a:spcAft>
                <a:spcPts val="1200"/>
              </a:spcAft>
              <a:defRPr sz="1300" b="1">
                <a:solidFill>
                  <a:srgbClr val="506276"/>
                </a:solidFill>
                <a:latin typeface="Aptos"/>
              </a:defRPr>
            </a:pPr>
            <a:r>
              <a:t>SANDYWOOD INSTITUTE  /  IN-SERVICE EDUCATION</a:t>
            </a:r>
          </a:p>
        </p:txBody>
      </p:sp>
      <p:sp>
        <p:nvSpPr>
          <p:cNvPr id="4" name="TextBox 3"/>
          <p:cNvSpPr txBox="1"/>
          <p:nvPr/>
        </p:nvSpPr>
        <p:spPr>
          <a:xfrm>
            <a:off x="548640" y="822960"/>
            <a:ext cx="9692640" cy="777240"/>
          </a:xfrm>
          <a:prstGeom prst="rect">
            <a:avLst/>
          </a:prstGeom>
          <a:noFill/>
        </p:spPr>
        <p:txBody>
          <a:bodyPr wrap="square">
            <a:spAutoFit/>
          </a:bodyPr>
          <a:lstStyle/>
          <a:p>
            <a:pPr>
              <a:spcAft>
                <a:spcPts val="1200"/>
              </a:spcAft>
              <a:defRPr sz="3200" b="1">
                <a:solidFill>
                  <a:srgbClr val="0F2942"/>
                </a:solidFill>
                <a:latin typeface="Aptos"/>
              </a:defRPr>
            </a:pPr>
            <a:r>
              <a:t>Correct — explain your decision</a:t>
            </a:r>
          </a:p>
        </p:txBody>
      </p:sp>
      <p:pic>
        <p:nvPicPr>
          <p:cNvPr id="5" name="Picture 4" descr="5A66362E-9ADC-42B3-BFD9-7DC8890AAE10.jpeg"/>
          <p:cNvPicPr>
            <a:picLocks noChangeAspect="1"/>
          </p:cNvPicPr>
          <p:nvPr/>
        </p:nvPicPr>
        <p:blipFill>
          <a:blip r:embed="rId2"/>
          <a:stretch>
            <a:fillRect/>
          </a:stretch>
        </p:blipFill>
        <p:spPr>
          <a:xfrm>
            <a:off x="10716768" y="320040"/>
            <a:ext cx="884496" cy="1325880"/>
          </a:xfrm>
          <a:prstGeom prst="rect">
            <a:avLst/>
          </a:prstGeom>
        </p:spPr>
      </p:pic>
      <p:sp>
        <p:nvSpPr>
          <p:cNvPr id="6" name="Rectangle 5"/>
          <p:cNvSpPr/>
          <p:nvPr/>
        </p:nvSpPr>
        <p:spPr>
          <a:xfrm>
            <a:off x="0" y="6373368"/>
            <a:ext cx="12191695" cy="484632"/>
          </a:xfrm>
          <a:prstGeom prst="rect">
            <a:avLst/>
          </a:prstGeom>
          <a:solidFill>
            <a:srgbClr val="0F2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6437376"/>
            <a:ext cx="9144000" cy="274320"/>
          </a:xfrm>
          <a:prstGeom prst="rect">
            <a:avLst/>
          </a:prstGeom>
          <a:noFill/>
        </p:spPr>
        <p:txBody>
          <a:bodyPr wrap="square">
            <a:spAutoFit/>
          </a:bodyPr>
          <a:lstStyle/>
          <a:p>
            <a:pPr>
              <a:spcAft>
                <a:spcPts val="1200"/>
              </a:spcAft>
              <a:defRPr sz="1100" b="0">
                <a:solidFill>
                  <a:srgbClr val="FFFFFF"/>
                </a:solidFill>
                <a:latin typeface="Aptos"/>
              </a:defRPr>
            </a:pPr>
            <a:r>
              <a:t>In Education Partnership with NAHCE  •  Tambra Newton</a:t>
            </a:r>
          </a:p>
        </p:txBody>
      </p:sp>
      <p:sp>
        <p:nvSpPr>
          <p:cNvPr id="8" name="TextBox 7"/>
          <p:cNvSpPr txBox="1"/>
          <p:nvPr/>
        </p:nvSpPr>
        <p:spPr>
          <a:xfrm>
            <a:off x="10607040" y="6437376"/>
            <a:ext cx="1097280" cy="274320"/>
          </a:xfrm>
          <a:prstGeom prst="rect">
            <a:avLst/>
          </a:prstGeom>
          <a:noFill/>
        </p:spPr>
        <p:txBody>
          <a:bodyPr wrap="square">
            <a:spAutoFit/>
          </a:bodyPr>
          <a:lstStyle/>
          <a:p>
            <a:pPr>
              <a:spcAft>
                <a:spcPts val="1200"/>
              </a:spcAft>
              <a:defRPr sz="1100" b="0">
                <a:solidFill>
                  <a:srgbClr val="FFFFFF"/>
                </a:solidFill>
                <a:latin typeface="Aptos"/>
              </a:defRPr>
            </a:pPr>
            <a:r>
              <a:t>14</a:t>
            </a:r>
          </a:p>
        </p:txBody>
      </p:sp>
      <p:sp>
        <p:nvSpPr>
          <p:cNvPr id="9" name="Rectangle 8"/>
          <p:cNvSpPr/>
          <p:nvPr/>
        </p:nvSpPr>
        <p:spPr>
          <a:xfrm>
            <a:off x="822960" y="1920240"/>
            <a:ext cx="10424160" cy="256032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822960" y="1920240"/>
            <a:ext cx="64008" cy="2560320"/>
          </a:xfrm>
          <a:prstGeom prst="rect">
            <a:avLst/>
          </a:prstGeom>
          <a:solidFill>
            <a:srgbClr val="B998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051560" y="2084832"/>
            <a:ext cx="9966960" cy="411480"/>
          </a:xfrm>
          <a:prstGeom prst="rect">
            <a:avLst/>
          </a:prstGeom>
          <a:noFill/>
        </p:spPr>
        <p:txBody>
          <a:bodyPr wrap="square">
            <a:spAutoFit/>
          </a:bodyPr>
          <a:lstStyle/>
          <a:p>
            <a:pPr>
              <a:spcAft>
                <a:spcPts val="1200"/>
              </a:spcAft>
              <a:defRPr sz="1600" b="1">
                <a:solidFill>
                  <a:srgbClr val="506276"/>
                </a:solidFill>
                <a:latin typeface="Aptos"/>
              </a:defRPr>
            </a:pPr>
            <a:r>
              <a:t>CORRECT ANSWER</a:t>
            </a:r>
          </a:p>
        </p:txBody>
      </p:sp>
      <p:sp>
        <p:nvSpPr>
          <p:cNvPr id="12" name="TextBox 11"/>
          <p:cNvSpPr txBox="1"/>
          <p:nvPr/>
        </p:nvSpPr>
        <p:spPr>
          <a:xfrm>
            <a:off x="1051560" y="2651760"/>
            <a:ext cx="9966960" cy="1691639"/>
          </a:xfrm>
          <a:prstGeom prst="rect">
            <a:avLst/>
          </a:prstGeom>
          <a:noFill/>
        </p:spPr>
        <p:txBody>
          <a:bodyPr wrap="square">
            <a:spAutoFit/>
          </a:bodyPr>
          <a:lstStyle/>
          <a:p>
            <a:pPr>
              <a:spcAft>
                <a:spcPts val="1200"/>
              </a:spcAft>
              <a:defRPr sz="2400" b="0">
                <a:solidFill>
                  <a:srgbClr val="0F2942"/>
                </a:solidFill>
                <a:latin typeface="Aptos"/>
              </a:defRPr>
            </a:pPr>
            <a:r>
              <a:t>Ages 2–5, with equipment labels and individual abilities also considered</a:t>
            </a:r>
          </a:p>
        </p:txBody>
      </p:sp>
      <p:sp>
        <p:nvSpPr>
          <p:cNvPr id="13" name="Rectangle 12">
            <a:hlinkClick action="ppaction://hlinksldjump" r:id="rId4"/>
          </p:cNvPr>
          <p:cNvSpPr/>
          <p:nvPr/>
        </p:nvSpPr>
        <p:spPr>
          <a:xfrm>
            <a:off x="822960" y="4983480"/>
            <a:ext cx="3657600" cy="685800"/>
          </a:xfrm>
          <a:prstGeom prst="rect">
            <a:avLst/>
          </a:prstGeom>
          <a:solidFill>
            <a:srgbClr val="0F2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a:hlinkClick action="ppaction://hlinksldjump" r:id="rId4"/>
          </p:cNvPr>
          <p:cNvSpPr txBox="1"/>
          <p:nvPr/>
        </p:nvSpPr>
        <p:spPr>
          <a:xfrm>
            <a:off x="1005840" y="5102352"/>
            <a:ext cx="3291840" cy="457200"/>
          </a:xfrm>
          <a:prstGeom prst="rect">
            <a:avLst/>
          </a:prstGeom>
          <a:noFill/>
        </p:spPr>
        <p:txBody>
          <a:bodyPr wrap="square">
            <a:spAutoFit/>
          </a:bodyPr>
          <a:lstStyle/>
          <a:p>
            <a:pPr>
              <a:spcAft>
                <a:spcPts val="1200"/>
              </a:spcAft>
              <a:defRPr sz="2000" b="1">
                <a:solidFill>
                  <a:srgbClr val="FFFFFF"/>
                </a:solidFill>
                <a:latin typeface="Aptos"/>
              </a:defRPr>
            </a:pPr>
            <a:r>
              <a:t>CONTINUE</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show="0">
  <p:cSld>
    <p:bg>
      <p:bgPr>
        <a:solidFill>
          <a:srgbClr val="F7F4EB"/>
        </a:solidFill>
        <a:effectLst/>
      </p:bgPr>
    </p:bg>
    <p:spTree>
      <p:nvGrpSpPr>
        <p:cNvPr id="1" name=""/>
        <p:cNvGrpSpPr/>
        <p:nvPr/>
      </p:nvGrpSpPr>
      <p:grpSpPr/>
      <p:sp>
        <p:nvSpPr>
          <p:cNvPr id="2" name="Rectangle 1"/>
          <p:cNvSpPr/>
          <p:nvPr/>
        </p:nvSpPr>
        <p:spPr>
          <a:xfrm>
            <a:off x="0" y="0"/>
            <a:ext cx="12191695" cy="118872"/>
          </a:xfrm>
          <a:prstGeom prst="rect">
            <a:avLst/>
          </a:prstGeom>
          <a:solidFill>
            <a:srgbClr val="B998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292608"/>
            <a:ext cx="9144000" cy="365760"/>
          </a:xfrm>
          <a:prstGeom prst="rect">
            <a:avLst/>
          </a:prstGeom>
          <a:noFill/>
        </p:spPr>
        <p:txBody>
          <a:bodyPr wrap="square">
            <a:spAutoFit/>
          </a:bodyPr>
          <a:lstStyle/>
          <a:p>
            <a:pPr>
              <a:spcAft>
                <a:spcPts val="1200"/>
              </a:spcAft>
              <a:defRPr sz="1300" b="1">
                <a:solidFill>
                  <a:srgbClr val="506276"/>
                </a:solidFill>
                <a:latin typeface="Aptos"/>
              </a:defRPr>
            </a:pPr>
            <a:r>
              <a:t>SANDYWOOD INSTITUTE  /  IN-SERVICE EDUCATION</a:t>
            </a:r>
          </a:p>
        </p:txBody>
      </p:sp>
      <p:sp>
        <p:nvSpPr>
          <p:cNvPr id="4" name="TextBox 3"/>
          <p:cNvSpPr txBox="1"/>
          <p:nvPr/>
        </p:nvSpPr>
        <p:spPr>
          <a:xfrm>
            <a:off x="548640" y="822960"/>
            <a:ext cx="9692640" cy="777240"/>
          </a:xfrm>
          <a:prstGeom prst="rect">
            <a:avLst/>
          </a:prstGeom>
          <a:noFill/>
        </p:spPr>
        <p:txBody>
          <a:bodyPr wrap="square">
            <a:spAutoFit/>
          </a:bodyPr>
          <a:lstStyle/>
          <a:p>
            <a:pPr>
              <a:spcAft>
                <a:spcPts val="1200"/>
              </a:spcAft>
              <a:defRPr sz="3200" b="1">
                <a:solidFill>
                  <a:srgbClr val="0F2942"/>
                </a:solidFill>
                <a:latin typeface="Aptos"/>
              </a:defRPr>
            </a:pPr>
            <a:r>
              <a:t>Review and try again</a:t>
            </a:r>
          </a:p>
        </p:txBody>
      </p:sp>
      <p:pic>
        <p:nvPicPr>
          <p:cNvPr id="5" name="Picture 4" descr="5A66362E-9ADC-42B3-BFD9-7DC8890AAE10.jpeg"/>
          <p:cNvPicPr>
            <a:picLocks noChangeAspect="1"/>
          </p:cNvPicPr>
          <p:nvPr/>
        </p:nvPicPr>
        <p:blipFill>
          <a:blip r:embed="rId2"/>
          <a:stretch>
            <a:fillRect/>
          </a:stretch>
        </p:blipFill>
        <p:spPr>
          <a:xfrm>
            <a:off x="10716768" y="320040"/>
            <a:ext cx="884496" cy="1325880"/>
          </a:xfrm>
          <a:prstGeom prst="rect">
            <a:avLst/>
          </a:prstGeom>
        </p:spPr>
      </p:pic>
      <p:sp>
        <p:nvSpPr>
          <p:cNvPr id="6" name="Rectangle 5"/>
          <p:cNvSpPr/>
          <p:nvPr/>
        </p:nvSpPr>
        <p:spPr>
          <a:xfrm>
            <a:off x="0" y="6373368"/>
            <a:ext cx="12191695" cy="484632"/>
          </a:xfrm>
          <a:prstGeom prst="rect">
            <a:avLst/>
          </a:prstGeom>
          <a:solidFill>
            <a:srgbClr val="0F2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6437376"/>
            <a:ext cx="9144000" cy="274320"/>
          </a:xfrm>
          <a:prstGeom prst="rect">
            <a:avLst/>
          </a:prstGeom>
          <a:noFill/>
        </p:spPr>
        <p:txBody>
          <a:bodyPr wrap="square">
            <a:spAutoFit/>
          </a:bodyPr>
          <a:lstStyle/>
          <a:p>
            <a:pPr>
              <a:spcAft>
                <a:spcPts val="1200"/>
              </a:spcAft>
              <a:defRPr sz="1100" b="0">
                <a:solidFill>
                  <a:srgbClr val="FFFFFF"/>
                </a:solidFill>
                <a:latin typeface="Aptos"/>
              </a:defRPr>
            </a:pPr>
            <a:r>
              <a:t>In Education Partnership with NAHCE  •  Tambra Newton</a:t>
            </a:r>
          </a:p>
        </p:txBody>
      </p:sp>
      <p:sp>
        <p:nvSpPr>
          <p:cNvPr id="8" name="TextBox 7"/>
          <p:cNvSpPr txBox="1"/>
          <p:nvPr/>
        </p:nvSpPr>
        <p:spPr>
          <a:xfrm>
            <a:off x="10607040" y="6437376"/>
            <a:ext cx="1097280" cy="274320"/>
          </a:xfrm>
          <a:prstGeom prst="rect">
            <a:avLst/>
          </a:prstGeom>
          <a:noFill/>
        </p:spPr>
        <p:txBody>
          <a:bodyPr wrap="square">
            <a:spAutoFit/>
          </a:bodyPr>
          <a:lstStyle/>
          <a:p>
            <a:pPr>
              <a:spcAft>
                <a:spcPts val="1200"/>
              </a:spcAft>
              <a:defRPr sz="1100" b="0">
                <a:solidFill>
                  <a:srgbClr val="FFFFFF"/>
                </a:solidFill>
                <a:latin typeface="Aptos"/>
              </a:defRPr>
            </a:pPr>
            <a:r>
              <a:t>15</a:t>
            </a:r>
          </a:p>
        </p:txBody>
      </p:sp>
      <p:sp>
        <p:nvSpPr>
          <p:cNvPr id="9" name="Rectangle 8"/>
          <p:cNvSpPr/>
          <p:nvPr/>
        </p:nvSpPr>
        <p:spPr>
          <a:xfrm>
            <a:off x="822960" y="1920240"/>
            <a:ext cx="10424160" cy="256032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822960" y="1920240"/>
            <a:ext cx="64008" cy="2560320"/>
          </a:xfrm>
          <a:prstGeom prst="rect">
            <a:avLst/>
          </a:prstGeom>
          <a:solidFill>
            <a:srgbClr val="B998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051560" y="2084832"/>
            <a:ext cx="9966960" cy="411480"/>
          </a:xfrm>
          <a:prstGeom prst="rect">
            <a:avLst/>
          </a:prstGeom>
          <a:noFill/>
        </p:spPr>
        <p:txBody>
          <a:bodyPr wrap="square">
            <a:spAutoFit/>
          </a:bodyPr>
          <a:lstStyle/>
          <a:p>
            <a:pPr>
              <a:spcAft>
                <a:spcPts val="1200"/>
              </a:spcAft>
              <a:defRPr sz="1600" b="1">
                <a:solidFill>
                  <a:srgbClr val="506276"/>
                </a:solidFill>
                <a:latin typeface="Aptos"/>
              </a:defRPr>
            </a:pPr>
            <a:r>
              <a:t>THINK AGAIN</a:t>
            </a:r>
          </a:p>
        </p:txBody>
      </p:sp>
      <p:sp>
        <p:nvSpPr>
          <p:cNvPr id="12" name="TextBox 11"/>
          <p:cNvSpPr txBox="1"/>
          <p:nvPr/>
        </p:nvSpPr>
        <p:spPr>
          <a:xfrm>
            <a:off x="1051560" y="2651760"/>
            <a:ext cx="9966960" cy="1691639"/>
          </a:xfrm>
          <a:prstGeom prst="rect">
            <a:avLst/>
          </a:prstGeom>
          <a:noFill/>
        </p:spPr>
        <p:txBody>
          <a:bodyPr wrap="square">
            <a:spAutoFit/>
          </a:bodyPr>
          <a:lstStyle/>
          <a:p>
            <a:pPr>
              <a:spcAft>
                <a:spcPts val="1200"/>
              </a:spcAft>
              <a:defRPr sz="2400" b="0">
                <a:solidFill>
                  <a:srgbClr val="0F2942"/>
                </a:solidFill>
                <a:latin typeface="Aptos"/>
              </a:defRPr>
            </a:pPr>
            <a:r>
              <a:t>Return to the question and choose the response that protects children and documents the learning accurately.</a:t>
            </a:r>
          </a:p>
        </p:txBody>
      </p:sp>
      <p:sp>
        <p:nvSpPr>
          <p:cNvPr id="13" name="Rectangle 12">
            <a:hlinkClick action="ppaction://hlinksldjump" r:id="rId3"/>
          </p:cNvPr>
          <p:cNvSpPr/>
          <p:nvPr/>
        </p:nvSpPr>
        <p:spPr>
          <a:xfrm>
            <a:off x="822960" y="4983480"/>
            <a:ext cx="3657600" cy="685800"/>
          </a:xfrm>
          <a:prstGeom prst="rect">
            <a:avLst/>
          </a:prstGeom>
          <a:solidFill>
            <a:srgbClr val="0F2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a:hlinkClick action="ppaction://hlinksldjump" r:id="rId3"/>
          </p:cNvPr>
          <p:cNvSpPr txBox="1"/>
          <p:nvPr/>
        </p:nvSpPr>
        <p:spPr>
          <a:xfrm>
            <a:off x="1005840" y="5102352"/>
            <a:ext cx="3291840" cy="457200"/>
          </a:xfrm>
          <a:prstGeom prst="rect">
            <a:avLst/>
          </a:prstGeom>
          <a:noFill/>
        </p:spPr>
        <p:txBody>
          <a:bodyPr wrap="square">
            <a:spAutoFit/>
          </a:bodyPr>
          <a:lstStyle/>
          <a:p>
            <a:pPr>
              <a:spcAft>
                <a:spcPts val="1200"/>
              </a:spcAft>
              <a:defRPr sz="2000" b="1">
                <a:solidFill>
                  <a:srgbClr val="FFFFFF"/>
                </a:solidFill>
                <a:latin typeface="Aptos"/>
              </a:defRPr>
            </a:pPr>
            <a:r>
              <a:t>TRY AGAIN</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show="0">
  <p:cSld>
    <p:bg>
      <p:bgPr>
        <a:solidFill>
          <a:srgbClr val="F7F4EB"/>
        </a:solidFill>
        <a:effectLst/>
      </p:bgPr>
    </p:bg>
    <p:spTree>
      <p:nvGrpSpPr>
        <p:cNvPr id="1" name=""/>
        <p:cNvGrpSpPr/>
        <p:nvPr/>
      </p:nvGrpSpPr>
      <p:grpSpPr/>
      <p:sp>
        <p:nvSpPr>
          <p:cNvPr id="2" name="Rectangle 1"/>
          <p:cNvSpPr/>
          <p:nvPr/>
        </p:nvSpPr>
        <p:spPr>
          <a:xfrm>
            <a:off x="0" y="0"/>
            <a:ext cx="12191695" cy="118872"/>
          </a:xfrm>
          <a:prstGeom prst="rect">
            <a:avLst/>
          </a:prstGeom>
          <a:solidFill>
            <a:srgbClr val="B998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292608"/>
            <a:ext cx="9144000" cy="365760"/>
          </a:xfrm>
          <a:prstGeom prst="rect">
            <a:avLst/>
          </a:prstGeom>
          <a:noFill/>
        </p:spPr>
        <p:txBody>
          <a:bodyPr wrap="square">
            <a:spAutoFit/>
          </a:bodyPr>
          <a:lstStyle/>
          <a:p>
            <a:pPr>
              <a:spcAft>
                <a:spcPts val="1200"/>
              </a:spcAft>
              <a:defRPr sz="1300" b="1">
                <a:solidFill>
                  <a:srgbClr val="506276"/>
                </a:solidFill>
                <a:latin typeface="Aptos"/>
              </a:defRPr>
            </a:pPr>
            <a:r>
              <a:t>SANDYWOOD INSTITUTE  /  IN-SERVICE EDUCATION</a:t>
            </a:r>
          </a:p>
        </p:txBody>
      </p:sp>
      <p:sp>
        <p:nvSpPr>
          <p:cNvPr id="4" name="TextBox 3"/>
          <p:cNvSpPr txBox="1"/>
          <p:nvPr/>
        </p:nvSpPr>
        <p:spPr>
          <a:xfrm>
            <a:off x="548640" y="822960"/>
            <a:ext cx="9692640" cy="777240"/>
          </a:xfrm>
          <a:prstGeom prst="rect">
            <a:avLst/>
          </a:prstGeom>
          <a:noFill/>
        </p:spPr>
        <p:txBody>
          <a:bodyPr wrap="square">
            <a:spAutoFit/>
          </a:bodyPr>
          <a:lstStyle/>
          <a:p>
            <a:pPr>
              <a:spcAft>
                <a:spcPts val="1200"/>
              </a:spcAft>
              <a:defRPr sz="3200" b="1">
                <a:solidFill>
                  <a:srgbClr val="0F2942"/>
                </a:solidFill>
                <a:latin typeface="Aptos"/>
              </a:defRPr>
            </a:pPr>
            <a:r>
              <a:t>Interactive checkpoint 2</a:t>
            </a:r>
          </a:p>
        </p:txBody>
      </p:sp>
      <p:pic>
        <p:nvPicPr>
          <p:cNvPr id="5" name="Picture 4" descr="5A66362E-9ADC-42B3-BFD9-7DC8890AAE10.jpeg"/>
          <p:cNvPicPr>
            <a:picLocks noChangeAspect="1"/>
          </p:cNvPicPr>
          <p:nvPr/>
        </p:nvPicPr>
        <p:blipFill>
          <a:blip r:embed="rId2"/>
          <a:stretch>
            <a:fillRect/>
          </a:stretch>
        </p:blipFill>
        <p:spPr>
          <a:xfrm>
            <a:off x="10716768" y="320040"/>
            <a:ext cx="884496" cy="1325880"/>
          </a:xfrm>
          <a:prstGeom prst="rect">
            <a:avLst/>
          </a:prstGeom>
        </p:spPr>
      </p:pic>
      <p:sp>
        <p:nvSpPr>
          <p:cNvPr id="6" name="Rectangle 5"/>
          <p:cNvSpPr/>
          <p:nvPr/>
        </p:nvSpPr>
        <p:spPr>
          <a:xfrm>
            <a:off x="0" y="6373368"/>
            <a:ext cx="12191695" cy="484632"/>
          </a:xfrm>
          <a:prstGeom prst="rect">
            <a:avLst/>
          </a:prstGeom>
          <a:solidFill>
            <a:srgbClr val="0F2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6437376"/>
            <a:ext cx="9144000" cy="274320"/>
          </a:xfrm>
          <a:prstGeom prst="rect">
            <a:avLst/>
          </a:prstGeom>
          <a:noFill/>
        </p:spPr>
        <p:txBody>
          <a:bodyPr wrap="square">
            <a:spAutoFit/>
          </a:bodyPr>
          <a:lstStyle/>
          <a:p>
            <a:pPr>
              <a:spcAft>
                <a:spcPts val="1200"/>
              </a:spcAft>
              <a:defRPr sz="1100" b="0">
                <a:solidFill>
                  <a:srgbClr val="FFFFFF"/>
                </a:solidFill>
                <a:latin typeface="Aptos"/>
              </a:defRPr>
            </a:pPr>
            <a:r>
              <a:t>In Education Partnership with NAHCE  •  Tambra Newton</a:t>
            </a:r>
          </a:p>
        </p:txBody>
      </p:sp>
      <p:sp>
        <p:nvSpPr>
          <p:cNvPr id="8" name="TextBox 7"/>
          <p:cNvSpPr txBox="1"/>
          <p:nvPr/>
        </p:nvSpPr>
        <p:spPr>
          <a:xfrm>
            <a:off x="10607040" y="6437376"/>
            <a:ext cx="1097280" cy="274320"/>
          </a:xfrm>
          <a:prstGeom prst="rect">
            <a:avLst/>
          </a:prstGeom>
          <a:noFill/>
        </p:spPr>
        <p:txBody>
          <a:bodyPr wrap="square">
            <a:spAutoFit/>
          </a:bodyPr>
          <a:lstStyle/>
          <a:p>
            <a:pPr>
              <a:spcAft>
                <a:spcPts val="1200"/>
              </a:spcAft>
              <a:defRPr sz="1100" b="0">
                <a:solidFill>
                  <a:srgbClr val="FFFFFF"/>
                </a:solidFill>
                <a:latin typeface="Aptos"/>
              </a:defRPr>
            </a:pPr>
            <a:r>
              <a:t>16</a:t>
            </a:r>
          </a:p>
        </p:txBody>
      </p:sp>
      <p:sp>
        <p:nvSpPr>
          <p:cNvPr id="9" name="TextBox 8"/>
          <p:cNvSpPr txBox="1"/>
          <p:nvPr/>
        </p:nvSpPr>
        <p:spPr>
          <a:xfrm>
            <a:off x="685800" y="1645920"/>
            <a:ext cx="10424160" cy="914400"/>
          </a:xfrm>
          <a:prstGeom prst="rect">
            <a:avLst/>
          </a:prstGeom>
          <a:noFill/>
        </p:spPr>
        <p:txBody>
          <a:bodyPr wrap="square">
            <a:spAutoFit/>
          </a:bodyPr>
          <a:lstStyle/>
          <a:p>
            <a:pPr>
              <a:spcAft>
                <a:spcPts val="1200"/>
              </a:spcAft>
              <a:defRPr sz="2600" b="1">
                <a:solidFill>
                  <a:srgbClr val="0F2942"/>
                </a:solidFill>
                <a:latin typeface="Aptos"/>
              </a:defRPr>
            </a:pPr>
            <a:r>
              <a:t>A child cannot safely descend a climber. What is the best response?</a:t>
            </a:r>
          </a:p>
        </p:txBody>
      </p:sp>
      <p:sp>
        <p:nvSpPr>
          <p:cNvPr id="10" name="Rectangle 9">
            <a:hlinkClick action="ppaction://hlinksldjump" r:id="rId4"/>
          </p:cNvPr>
          <p:cNvSpPr/>
          <p:nvPr/>
        </p:nvSpPr>
        <p:spPr>
          <a:xfrm>
            <a:off x="731520" y="2788920"/>
            <a:ext cx="10607040" cy="822960"/>
          </a:xfrm>
          <a:prstGeom prst="rect">
            <a:avLst/>
          </a:prstGeom>
          <a:solidFill>
            <a:srgbClr val="0F2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a:hlinkClick action="ppaction://hlinksldjump" r:id="rId4"/>
          </p:cNvPr>
          <p:cNvSpPr txBox="1"/>
          <p:nvPr/>
        </p:nvSpPr>
        <p:spPr>
          <a:xfrm>
            <a:off x="914400" y="2898648"/>
            <a:ext cx="10149840" cy="640080"/>
          </a:xfrm>
          <a:prstGeom prst="rect">
            <a:avLst/>
          </a:prstGeom>
          <a:noFill/>
        </p:spPr>
        <p:txBody>
          <a:bodyPr wrap="square">
            <a:spAutoFit/>
          </a:bodyPr>
          <a:lstStyle/>
          <a:p>
            <a:pPr>
              <a:spcAft>
                <a:spcPts val="1200"/>
              </a:spcAft>
              <a:defRPr sz="2000" b="0">
                <a:solidFill>
                  <a:srgbClr val="FFFFFF"/>
                </a:solidFill>
                <a:latin typeface="Aptos"/>
              </a:defRPr>
            </a:pPr>
            <a:r>
              <a:t>A. Wait until the child learns alone</a:t>
            </a:r>
          </a:p>
        </p:txBody>
      </p:sp>
      <p:sp>
        <p:nvSpPr>
          <p:cNvPr id="12" name="Rectangle 11">
            <a:hlinkClick action="ppaction://hlinksldjump" r:id="rId5"/>
          </p:cNvPr>
          <p:cNvSpPr/>
          <p:nvPr/>
        </p:nvSpPr>
        <p:spPr>
          <a:xfrm>
            <a:off x="731520" y="3749039"/>
            <a:ext cx="10607040" cy="822960"/>
          </a:xfrm>
          <a:prstGeom prst="rect">
            <a:avLst/>
          </a:prstGeom>
          <a:solidFill>
            <a:srgbClr val="0F2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a:hlinkClick action="ppaction://hlinksldjump" r:id="rId5"/>
          </p:cNvPr>
          <p:cNvSpPr txBox="1"/>
          <p:nvPr/>
        </p:nvSpPr>
        <p:spPr>
          <a:xfrm>
            <a:off x="914400" y="3858768"/>
            <a:ext cx="10149840" cy="640080"/>
          </a:xfrm>
          <a:prstGeom prst="rect">
            <a:avLst/>
          </a:prstGeom>
          <a:noFill/>
        </p:spPr>
        <p:txBody>
          <a:bodyPr wrap="square">
            <a:spAutoFit/>
          </a:bodyPr>
          <a:lstStyle/>
          <a:p>
            <a:pPr>
              <a:spcAft>
                <a:spcPts val="1200"/>
              </a:spcAft>
              <a:defRPr sz="2000" b="0">
                <a:solidFill>
                  <a:srgbClr val="FFFFFF"/>
                </a:solidFill>
                <a:latin typeface="Aptos"/>
              </a:defRPr>
            </a:pPr>
            <a:r>
              <a:t>B. Secure coverage of the group, assist safely, and adapt access to readiness</a:t>
            </a:r>
          </a:p>
        </p:txBody>
      </p:sp>
      <p:sp>
        <p:nvSpPr>
          <p:cNvPr id="14" name="Rectangle 13">
            <a:hlinkClick action="ppaction://hlinksldjump" r:id="rId4"/>
          </p:cNvPr>
          <p:cNvSpPr/>
          <p:nvPr/>
        </p:nvSpPr>
        <p:spPr>
          <a:xfrm>
            <a:off x="731520" y="4709160"/>
            <a:ext cx="10607040" cy="822960"/>
          </a:xfrm>
          <a:prstGeom prst="rect">
            <a:avLst/>
          </a:prstGeom>
          <a:solidFill>
            <a:srgbClr val="0F2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a:hlinkClick action="ppaction://hlinksldjump" r:id="rId4"/>
          </p:cNvPr>
          <p:cNvSpPr txBox="1"/>
          <p:nvPr/>
        </p:nvSpPr>
        <p:spPr>
          <a:xfrm>
            <a:off x="914400" y="4818888"/>
            <a:ext cx="10149840" cy="640080"/>
          </a:xfrm>
          <a:prstGeom prst="rect">
            <a:avLst/>
          </a:prstGeom>
          <a:noFill/>
        </p:spPr>
        <p:txBody>
          <a:bodyPr wrap="square">
            <a:spAutoFit/>
          </a:bodyPr>
          <a:lstStyle/>
          <a:p>
            <a:pPr>
              <a:spcAft>
                <a:spcPts val="1200"/>
              </a:spcAft>
              <a:defRPr sz="2000" b="0">
                <a:solidFill>
                  <a:srgbClr val="FFFFFF"/>
                </a:solidFill>
                <a:latin typeface="Aptos"/>
              </a:defRPr>
            </a:pPr>
            <a:r>
              <a:t>C. Leave the entire group to help without arranging coverage</a:t>
            </a:r>
          </a:p>
        </p:txBody>
      </p:sp>
      <p:sp>
        <p:nvSpPr>
          <p:cNvPr id="16" name="TextBox 15"/>
          <p:cNvSpPr txBox="1"/>
          <p:nvPr/>
        </p:nvSpPr>
        <p:spPr>
          <a:xfrm>
            <a:off x="731520" y="5806440"/>
            <a:ext cx="10424160" cy="320040"/>
          </a:xfrm>
          <a:prstGeom prst="rect">
            <a:avLst/>
          </a:prstGeom>
          <a:noFill/>
        </p:spPr>
        <p:txBody>
          <a:bodyPr wrap="square">
            <a:spAutoFit/>
          </a:bodyPr>
          <a:lstStyle/>
          <a:p>
            <a:pPr>
              <a:spcAft>
                <a:spcPts val="1200"/>
              </a:spcAft>
              <a:defRPr sz="1300" b="0">
                <a:solidFill>
                  <a:srgbClr val="506276"/>
                </a:solidFill>
                <a:latin typeface="Aptos"/>
              </a:defRPr>
            </a:pPr>
            <a:r>
              <a:t>Click an answer in Slide Show mode. Responses are practice; scores are not stored.</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show="0">
  <p:cSld>
    <p:bg>
      <p:bgPr>
        <a:solidFill>
          <a:srgbClr val="F7F4EB"/>
        </a:solidFill>
        <a:effectLst/>
      </p:bgPr>
    </p:bg>
    <p:spTree>
      <p:nvGrpSpPr>
        <p:cNvPr id="1" name=""/>
        <p:cNvGrpSpPr/>
        <p:nvPr/>
      </p:nvGrpSpPr>
      <p:grpSpPr/>
      <p:sp>
        <p:nvSpPr>
          <p:cNvPr id="2" name="Rectangle 1"/>
          <p:cNvSpPr/>
          <p:nvPr/>
        </p:nvSpPr>
        <p:spPr>
          <a:xfrm>
            <a:off x="0" y="0"/>
            <a:ext cx="12191695" cy="118872"/>
          </a:xfrm>
          <a:prstGeom prst="rect">
            <a:avLst/>
          </a:prstGeom>
          <a:solidFill>
            <a:srgbClr val="B998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292608"/>
            <a:ext cx="9144000" cy="365760"/>
          </a:xfrm>
          <a:prstGeom prst="rect">
            <a:avLst/>
          </a:prstGeom>
          <a:noFill/>
        </p:spPr>
        <p:txBody>
          <a:bodyPr wrap="square">
            <a:spAutoFit/>
          </a:bodyPr>
          <a:lstStyle/>
          <a:p>
            <a:pPr>
              <a:spcAft>
                <a:spcPts val="1200"/>
              </a:spcAft>
              <a:defRPr sz="1300" b="1">
                <a:solidFill>
                  <a:srgbClr val="506276"/>
                </a:solidFill>
                <a:latin typeface="Aptos"/>
              </a:defRPr>
            </a:pPr>
            <a:r>
              <a:t>SANDYWOOD INSTITUTE  /  IN-SERVICE EDUCATION</a:t>
            </a:r>
          </a:p>
        </p:txBody>
      </p:sp>
      <p:sp>
        <p:nvSpPr>
          <p:cNvPr id="4" name="TextBox 3"/>
          <p:cNvSpPr txBox="1"/>
          <p:nvPr/>
        </p:nvSpPr>
        <p:spPr>
          <a:xfrm>
            <a:off x="548640" y="822960"/>
            <a:ext cx="9692640" cy="777240"/>
          </a:xfrm>
          <a:prstGeom prst="rect">
            <a:avLst/>
          </a:prstGeom>
          <a:noFill/>
        </p:spPr>
        <p:txBody>
          <a:bodyPr wrap="square">
            <a:spAutoFit/>
          </a:bodyPr>
          <a:lstStyle/>
          <a:p>
            <a:pPr>
              <a:spcAft>
                <a:spcPts val="1200"/>
              </a:spcAft>
              <a:defRPr sz="3200" b="1">
                <a:solidFill>
                  <a:srgbClr val="0F2942"/>
                </a:solidFill>
                <a:latin typeface="Aptos"/>
              </a:defRPr>
            </a:pPr>
            <a:r>
              <a:t>Correct — explain your decision</a:t>
            </a:r>
          </a:p>
        </p:txBody>
      </p:sp>
      <p:pic>
        <p:nvPicPr>
          <p:cNvPr id="5" name="Picture 4" descr="5A66362E-9ADC-42B3-BFD9-7DC8890AAE10.jpeg"/>
          <p:cNvPicPr>
            <a:picLocks noChangeAspect="1"/>
          </p:cNvPicPr>
          <p:nvPr/>
        </p:nvPicPr>
        <p:blipFill>
          <a:blip r:embed="rId2"/>
          <a:stretch>
            <a:fillRect/>
          </a:stretch>
        </p:blipFill>
        <p:spPr>
          <a:xfrm>
            <a:off x="10716768" y="320040"/>
            <a:ext cx="884496" cy="1325880"/>
          </a:xfrm>
          <a:prstGeom prst="rect">
            <a:avLst/>
          </a:prstGeom>
        </p:spPr>
      </p:pic>
      <p:sp>
        <p:nvSpPr>
          <p:cNvPr id="6" name="Rectangle 5"/>
          <p:cNvSpPr/>
          <p:nvPr/>
        </p:nvSpPr>
        <p:spPr>
          <a:xfrm>
            <a:off x="0" y="6373368"/>
            <a:ext cx="12191695" cy="484632"/>
          </a:xfrm>
          <a:prstGeom prst="rect">
            <a:avLst/>
          </a:prstGeom>
          <a:solidFill>
            <a:srgbClr val="0F2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6437376"/>
            <a:ext cx="9144000" cy="274320"/>
          </a:xfrm>
          <a:prstGeom prst="rect">
            <a:avLst/>
          </a:prstGeom>
          <a:noFill/>
        </p:spPr>
        <p:txBody>
          <a:bodyPr wrap="square">
            <a:spAutoFit/>
          </a:bodyPr>
          <a:lstStyle/>
          <a:p>
            <a:pPr>
              <a:spcAft>
                <a:spcPts val="1200"/>
              </a:spcAft>
              <a:defRPr sz="1100" b="0">
                <a:solidFill>
                  <a:srgbClr val="FFFFFF"/>
                </a:solidFill>
                <a:latin typeface="Aptos"/>
              </a:defRPr>
            </a:pPr>
            <a:r>
              <a:t>In Education Partnership with NAHCE  •  Tambra Newton</a:t>
            </a:r>
          </a:p>
        </p:txBody>
      </p:sp>
      <p:sp>
        <p:nvSpPr>
          <p:cNvPr id="8" name="TextBox 7"/>
          <p:cNvSpPr txBox="1"/>
          <p:nvPr/>
        </p:nvSpPr>
        <p:spPr>
          <a:xfrm>
            <a:off x="10607040" y="6437376"/>
            <a:ext cx="1097280" cy="274320"/>
          </a:xfrm>
          <a:prstGeom prst="rect">
            <a:avLst/>
          </a:prstGeom>
          <a:noFill/>
        </p:spPr>
        <p:txBody>
          <a:bodyPr wrap="square">
            <a:spAutoFit/>
          </a:bodyPr>
          <a:lstStyle/>
          <a:p>
            <a:pPr>
              <a:spcAft>
                <a:spcPts val="1200"/>
              </a:spcAft>
              <a:defRPr sz="1100" b="0">
                <a:solidFill>
                  <a:srgbClr val="FFFFFF"/>
                </a:solidFill>
                <a:latin typeface="Aptos"/>
              </a:defRPr>
            </a:pPr>
            <a:r>
              <a:t>17</a:t>
            </a:r>
          </a:p>
        </p:txBody>
      </p:sp>
      <p:sp>
        <p:nvSpPr>
          <p:cNvPr id="9" name="Rectangle 8"/>
          <p:cNvSpPr/>
          <p:nvPr/>
        </p:nvSpPr>
        <p:spPr>
          <a:xfrm>
            <a:off x="822960" y="1920240"/>
            <a:ext cx="10424160" cy="256032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822960" y="1920240"/>
            <a:ext cx="64008" cy="2560320"/>
          </a:xfrm>
          <a:prstGeom prst="rect">
            <a:avLst/>
          </a:prstGeom>
          <a:solidFill>
            <a:srgbClr val="B998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051560" y="2084832"/>
            <a:ext cx="9966960" cy="411480"/>
          </a:xfrm>
          <a:prstGeom prst="rect">
            <a:avLst/>
          </a:prstGeom>
          <a:noFill/>
        </p:spPr>
        <p:txBody>
          <a:bodyPr wrap="square">
            <a:spAutoFit/>
          </a:bodyPr>
          <a:lstStyle/>
          <a:p>
            <a:pPr>
              <a:spcAft>
                <a:spcPts val="1200"/>
              </a:spcAft>
              <a:defRPr sz="1600" b="1">
                <a:solidFill>
                  <a:srgbClr val="506276"/>
                </a:solidFill>
                <a:latin typeface="Aptos"/>
              </a:defRPr>
            </a:pPr>
            <a:r>
              <a:t>CORRECT ANSWER</a:t>
            </a:r>
          </a:p>
        </p:txBody>
      </p:sp>
      <p:sp>
        <p:nvSpPr>
          <p:cNvPr id="12" name="TextBox 11"/>
          <p:cNvSpPr txBox="1"/>
          <p:nvPr/>
        </p:nvSpPr>
        <p:spPr>
          <a:xfrm>
            <a:off x="1051560" y="2651760"/>
            <a:ext cx="9966960" cy="1691639"/>
          </a:xfrm>
          <a:prstGeom prst="rect">
            <a:avLst/>
          </a:prstGeom>
          <a:noFill/>
        </p:spPr>
        <p:txBody>
          <a:bodyPr wrap="square">
            <a:spAutoFit/>
          </a:bodyPr>
          <a:lstStyle/>
          <a:p>
            <a:pPr>
              <a:spcAft>
                <a:spcPts val="1200"/>
              </a:spcAft>
              <a:defRPr sz="2400" b="0">
                <a:solidFill>
                  <a:srgbClr val="0F2942"/>
                </a:solidFill>
                <a:latin typeface="Aptos"/>
              </a:defRPr>
            </a:pPr>
            <a:r>
              <a:t>Secure coverage of the group, assist safely, and adapt access to readiness</a:t>
            </a:r>
          </a:p>
        </p:txBody>
      </p:sp>
      <p:sp>
        <p:nvSpPr>
          <p:cNvPr id="13" name="Rectangle 12">
            <a:hlinkClick action="ppaction://hlinksldjump" r:id="rId4"/>
          </p:cNvPr>
          <p:cNvSpPr/>
          <p:nvPr/>
        </p:nvSpPr>
        <p:spPr>
          <a:xfrm>
            <a:off x="822960" y="4983480"/>
            <a:ext cx="3657600" cy="685800"/>
          </a:xfrm>
          <a:prstGeom prst="rect">
            <a:avLst/>
          </a:prstGeom>
          <a:solidFill>
            <a:srgbClr val="0F2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a:hlinkClick action="ppaction://hlinksldjump" r:id="rId4"/>
          </p:cNvPr>
          <p:cNvSpPr txBox="1"/>
          <p:nvPr/>
        </p:nvSpPr>
        <p:spPr>
          <a:xfrm>
            <a:off x="1005840" y="5102352"/>
            <a:ext cx="3291840" cy="457200"/>
          </a:xfrm>
          <a:prstGeom prst="rect">
            <a:avLst/>
          </a:prstGeom>
          <a:noFill/>
        </p:spPr>
        <p:txBody>
          <a:bodyPr wrap="square">
            <a:spAutoFit/>
          </a:bodyPr>
          <a:lstStyle/>
          <a:p>
            <a:pPr>
              <a:spcAft>
                <a:spcPts val="1200"/>
              </a:spcAft>
              <a:defRPr sz="2000" b="1">
                <a:solidFill>
                  <a:srgbClr val="FFFFFF"/>
                </a:solidFill>
                <a:latin typeface="Aptos"/>
              </a:defRPr>
            </a:pPr>
            <a:r>
              <a:t>CONTINUE</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show="0">
  <p:cSld>
    <p:bg>
      <p:bgPr>
        <a:solidFill>
          <a:srgbClr val="F7F4EB"/>
        </a:solidFill>
        <a:effectLst/>
      </p:bgPr>
    </p:bg>
    <p:spTree>
      <p:nvGrpSpPr>
        <p:cNvPr id="1" name=""/>
        <p:cNvGrpSpPr/>
        <p:nvPr/>
      </p:nvGrpSpPr>
      <p:grpSpPr/>
      <p:sp>
        <p:nvSpPr>
          <p:cNvPr id="2" name="Rectangle 1"/>
          <p:cNvSpPr/>
          <p:nvPr/>
        </p:nvSpPr>
        <p:spPr>
          <a:xfrm>
            <a:off x="0" y="0"/>
            <a:ext cx="12191695" cy="118872"/>
          </a:xfrm>
          <a:prstGeom prst="rect">
            <a:avLst/>
          </a:prstGeom>
          <a:solidFill>
            <a:srgbClr val="B998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292608"/>
            <a:ext cx="9144000" cy="365760"/>
          </a:xfrm>
          <a:prstGeom prst="rect">
            <a:avLst/>
          </a:prstGeom>
          <a:noFill/>
        </p:spPr>
        <p:txBody>
          <a:bodyPr wrap="square">
            <a:spAutoFit/>
          </a:bodyPr>
          <a:lstStyle/>
          <a:p>
            <a:pPr>
              <a:spcAft>
                <a:spcPts val="1200"/>
              </a:spcAft>
              <a:defRPr sz="1300" b="1">
                <a:solidFill>
                  <a:srgbClr val="506276"/>
                </a:solidFill>
                <a:latin typeface="Aptos"/>
              </a:defRPr>
            </a:pPr>
            <a:r>
              <a:t>SANDYWOOD INSTITUTE  /  IN-SERVICE EDUCATION</a:t>
            </a:r>
          </a:p>
        </p:txBody>
      </p:sp>
      <p:sp>
        <p:nvSpPr>
          <p:cNvPr id="4" name="TextBox 3"/>
          <p:cNvSpPr txBox="1"/>
          <p:nvPr/>
        </p:nvSpPr>
        <p:spPr>
          <a:xfrm>
            <a:off x="548640" y="822960"/>
            <a:ext cx="9692640" cy="777240"/>
          </a:xfrm>
          <a:prstGeom prst="rect">
            <a:avLst/>
          </a:prstGeom>
          <a:noFill/>
        </p:spPr>
        <p:txBody>
          <a:bodyPr wrap="square">
            <a:spAutoFit/>
          </a:bodyPr>
          <a:lstStyle/>
          <a:p>
            <a:pPr>
              <a:spcAft>
                <a:spcPts val="1200"/>
              </a:spcAft>
              <a:defRPr sz="3200" b="1">
                <a:solidFill>
                  <a:srgbClr val="0F2942"/>
                </a:solidFill>
                <a:latin typeface="Aptos"/>
              </a:defRPr>
            </a:pPr>
            <a:r>
              <a:t>Review and try again</a:t>
            </a:r>
          </a:p>
        </p:txBody>
      </p:sp>
      <p:pic>
        <p:nvPicPr>
          <p:cNvPr id="5" name="Picture 4" descr="5A66362E-9ADC-42B3-BFD9-7DC8890AAE10.jpeg"/>
          <p:cNvPicPr>
            <a:picLocks noChangeAspect="1"/>
          </p:cNvPicPr>
          <p:nvPr/>
        </p:nvPicPr>
        <p:blipFill>
          <a:blip r:embed="rId2"/>
          <a:stretch>
            <a:fillRect/>
          </a:stretch>
        </p:blipFill>
        <p:spPr>
          <a:xfrm>
            <a:off x="10716768" y="320040"/>
            <a:ext cx="884496" cy="1325880"/>
          </a:xfrm>
          <a:prstGeom prst="rect">
            <a:avLst/>
          </a:prstGeom>
        </p:spPr>
      </p:pic>
      <p:sp>
        <p:nvSpPr>
          <p:cNvPr id="6" name="Rectangle 5"/>
          <p:cNvSpPr/>
          <p:nvPr/>
        </p:nvSpPr>
        <p:spPr>
          <a:xfrm>
            <a:off x="0" y="6373368"/>
            <a:ext cx="12191695" cy="484632"/>
          </a:xfrm>
          <a:prstGeom prst="rect">
            <a:avLst/>
          </a:prstGeom>
          <a:solidFill>
            <a:srgbClr val="0F2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6437376"/>
            <a:ext cx="9144000" cy="274320"/>
          </a:xfrm>
          <a:prstGeom prst="rect">
            <a:avLst/>
          </a:prstGeom>
          <a:noFill/>
        </p:spPr>
        <p:txBody>
          <a:bodyPr wrap="square">
            <a:spAutoFit/>
          </a:bodyPr>
          <a:lstStyle/>
          <a:p>
            <a:pPr>
              <a:spcAft>
                <a:spcPts val="1200"/>
              </a:spcAft>
              <a:defRPr sz="1100" b="0">
                <a:solidFill>
                  <a:srgbClr val="FFFFFF"/>
                </a:solidFill>
                <a:latin typeface="Aptos"/>
              </a:defRPr>
            </a:pPr>
            <a:r>
              <a:t>In Education Partnership with NAHCE  •  Tambra Newton</a:t>
            </a:r>
          </a:p>
        </p:txBody>
      </p:sp>
      <p:sp>
        <p:nvSpPr>
          <p:cNvPr id="8" name="TextBox 7"/>
          <p:cNvSpPr txBox="1"/>
          <p:nvPr/>
        </p:nvSpPr>
        <p:spPr>
          <a:xfrm>
            <a:off x="10607040" y="6437376"/>
            <a:ext cx="1097280" cy="274320"/>
          </a:xfrm>
          <a:prstGeom prst="rect">
            <a:avLst/>
          </a:prstGeom>
          <a:noFill/>
        </p:spPr>
        <p:txBody>
          <a:bodyPr wrap="square">
            <a:spAutoFit/>
          </a:bodyPr>
          <a:lstStyle/>
          <a:p>
            <a:pPr>
              <a:spcAft>
                <a:spcPts val="1200"/>
              </a:spcAft>
              <a:defRPr sz="1100" b="0">
                <a:solidFill>
                  <a:srgbClr val="FFFFFF"/>
                </a:solidFill>
                <a:latin typeface="Aptos"/>
              </a:defRPr>
            </a:pPr>
            <a:r>
              <a:t>18</a:t>
            </a:r>
          </a:p>
        </p:txBody>
      </p:sp>
      <p:sp>
        <p:nvSpPr>
          <p:cNvPr id="9" name="Rectangle 8"/>
          <p:cNvSpPr/>
          <p:nvPr/>
        </p:nvSpPr>
        <p:spPr>
          <a:xfrm>
            <a:off x="822960" y="1920240"/>
            <a:ext cx="10424160" cy="256032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822960" y="1920240"/>
            <a:ext cx="64008" cy="2560320"/>
          </a:xfrm>
          <a:prstGeom prst="rect">
            <a:avLst/>
          </a:prstGeom>
          <a:solidFill>
            <a:srgbClr val="B998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051560" y="2084832"/>
            <a:ext cx="9966960" cy="411480"/>
          </a:xfrm>
          <a:prstGeom prst="rect">
            <a:avLst/>
          </a:prstGeom>
          <a:noFill/>
        </p:spPr>
        <p:txBody>
          <a:bodyPr wrap="square">
            <a:spAutoFit/>
          </a:bodyPr>
          <a:lstStyle/>
          <a:p>
            <a:pPr>
              <a:spcAft>
                <a:spcPts val="1200"/>
              </a:spcAft>
              <a:defRPr sz="1600" b="1">
                <a:solidFill>
                  <a:srgbClr val="506276"/>
                </a:solidFill>
                <a:latin typeface="Aptos"/>
              </a:defRPr>
            </a:pPr>
            <a:r>
              <a:t>THINK AGAIN</a:t>
            </a:r>
          </a:p>
        </p:txBody>
      </p:sp>
      <p:sp>
        <p:nvSpPr>
          <p:cNvPr id="12" name="TextBox 11"/>
          <p:cNvSpPr txBox="1"/>
          <p:nvPr/>
        </p:nvSpPr>
        <p:spPr>
          <a:xfrm>
            <a:off x="1051560" y="2651760"/>
            <a:ext cx="9966960" cy="1691639"/>
          </a:xfrm>
          <a:prstGeom prst="rect">
            <a:avLst/>
          </a:prstGeom>
          <a:noFill/>
        </p:spPr>
        <p:txBody>
          <a:bodyPr wrap="square">
            <a:spAutoFit/>
          </a:bodyPr>
          <a:lstStyle/>
          <a:p>
            <a:pPr>
              <a:spcAft>
                <a:spcPts val="1200"/>
              </a:spcAft>
              <a:defRPr sz="2400" b="0">
                <a:solidFill>
                  <a:srgbClr val="0F2942"/>
                </a:solidFill>
                <a:latin typeface="Aptos"/>
              </a:defRPr>
            </a:pPr>
            <a:r>
              <a:t>Return to the question and choose the response that protects children and documents the learning accurately.</a:t>
            </a:r>
          </a:p>
        </p:txBody>
      </p:sp>
      <p:sp>
        <p:nvSpPr>
          <p:cNvPr id="13" name="Rectangle 12">
            <a:hlinkClick action="ppaction://hlinksldjump" r:id="rId3"/>
          </p:cNvPr>
          <p:cNvSpPr/>
          <p:nvPr/>
        </p:nvSpPr>
        <p:spPr>
          <a:xfrm>
            <a:off x="822960" y="4983480"/>
            <a:ext cx="3657600" cy="685800"/>
          </a:xfrm>
          <a:prstGeom prst="rect">
            <a:avLst/>
          </a:prstGeom>
          <a:solidFill>
            <a:srgbClr val="0F2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a:hlinkClick action="ppaction://hlinksldjump" r:id="rId3"/>
          </p:cNvPr>
          <p:cNvSpPr txBox="1"/>
          <p:nvPr/>
        </p:nvSpPr>
        <p:spPr>
          <a:xfrm>
            <a:off x="1005840" y="5102352"/>
            <a:ext cx="3291840" cy="457200"/>
          </a:xfrm>
          <a:prstGeom prst="rect">
            <a:avLst/>
          </a:prstGeom>
          <a:noFill/>
        </p:spPr>
        <p:txBody>
          <a:bodyPr wrap="square">
            <a:spAutoFit/>
          </a:bodyPr>
          <a:lstStyle/>
          <a:p>
            <a:pPr>
              <a:spcAft>
                <a:spcPts val="1200"/>
              </a:spcAft>
              <a:defRPr sz="2000" b="1">
                <a:solidFill>
                  <a:srgbClr val="FFFFFF"/>
                </a:solidFill>
                <a:latin typeface="Aptos"/>
              </a:defRPr>
            </a:pPr>
            <a:r>
              <a:t>TRY AGAIN</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show="0">
  <p:cSld>
    <p:bg>
      <p:bgPr>
        <a:solidFill>
          <a:srgbClr val="F7F4EB"/>
        </a:solidFill>
        <a:effectLst/>
      </p:bgPr>
    </p:bg>
    <p:spTree>
      <p:nvGrpSpPr>
        <p:cNvPr id="1" name=""/>
        <p:cNvGrpSpPr/>
        <p:nvPr/>
      </p:nvGrpSpPr>
      <p:grpSpPr/>
      <p:sp>
        <p:nvSpPr>
          <p:cNvPr id="2" name="Rectangle 1"/>
          <p:cNvSpPr/>
          <p:nvPr/>
        </p:nvSpPr>
        <p:spPr>
          <a:xfrm>
            <a:off x="0" y="0"/>
            <a:ext cx="12191695" cy="118872"/>
          </a:xfrm>
          <a:prstGeom prst="rect">
            <a:avLst/>
          </a:prstGeom>
          <a:solidFill>
            <a:srgbClr val="B998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292608"/>
            <a:ext cx="9144000" cy="365760"/>
          </a:xfrm>
          <a:prstGeom prst="rect">
            <a:avLst/>
          </a:prstGeom>
          <a:noFill/>
        </p:spPr>
        <p:txBody>
          <a:bodyPr wrap="square">
            <a:spAutoFit/>
          </a:bodyPr>
          <a:lstStyle/>
          <a:p>
            <a:pPr>
              <a:spcAft>
                <a:spcPts val="1200"/>
              </a:spcAft>
              <a:defRPr sz="1300" b="1">
                <a:solidFill>
                  <a:srgbClr val="506276"/>
                </a:solidFill>
                <a:latin typeface="Aptos"/>
              </a:defRPr>
            </a:pPr>
            <a:r>
              <a:t>SANDYWOOD INSTITUTE  /  IN-SERVICE EDUCATION</a:t>
            </a:r>
          </a:p>
        </p:txBody>
      </p:sp>
      <p:sp>
        <p:nvSpPr>
          <p:cNvPr id="4" name="TextBox 3"/>
          <p:cNvSpPr txBox="1"/>
          <p:nvPr/>
        </p:nvSpPr>
        <p:spPr>
          <a:xfrm>
            <a:off x="548640" y="822960"/>
            <a:ext cx="9692640" cy="777240"/>
          </a:xfrm>
          <a:prstGeom prst="rect">
            <a:avLst/>
          </a:prstGeom>
          <a:noFill/>
        </p:spPr>
        <p:txBody>
          <a:bodyPr wrap="square">
            <a:spAutoFit/>
          </a:bodyPr>
          <a:lstStyle/>
          <a:p>
            <a:pPr>
              <a:spcAft>
                <a:spcPts val="1200"/>
              </a:spcAft>
              <a:defRPr sz="3200" b="1">
                <a:solidFill>
                  <a:srgbClr val="0F2942"/>
                </a:solidFill>
                <a:latin typeface="Aptos"/>
              </a:defRPr>
            </a:pPr>
            <a:r>
              <a:t>Interactive checkpoint 3</a:t>
            </a:r>
          </a:p>
        </p:txBody>
      </p:sp>
      <p:pic>
        <p:nvPicPr>
          <p:cNvPr id="5" name="Picture 4" descr="5A66362E-9ADC-42B3-BFD9-7DC8890AAE10.jpeg"/>
          <p:cNvPicPr>
            <a:picLocks noChangeAspect="1"/>
          </p:cNvPicPr>
          <p:nvPr/>
        </p:nvPicPr>
        <p:blipFill>
          <a:blip r:embed="rId2"/>
          <a:stretch>
            <a:fillRect/>
          </a:stretch>
        </p:blipFill>
        <p:spPr>
          <a:xfrm>
            <a:off x="10716768" y="320040"/>
            <a:ext cx="884496" cy="1325880"/>
          </a:xfrm>
          <a:prstGeom prst="rect">
            <a:avLst/>
          </a:prstGeom>
        </p:spPr>
      </p:pic>
      <p:sp>
        <p:nvSpPr>
          <p:cNvPr id="6" name="Rectangle 5"/>
          <p:cNvSpPr/>
          <p:nvPr/>
        </p:nvSpPr>
        <p:spPr>
          <a:xfrm>
            <a:off x="0" y="6373368"/>
            <a:ext cx="12191695" cy="484632"/>
          </a:xfrm>
          <a:prstGeom prst="rect">
            <a:avLst/>
          </a:prstGeom>
          <a:solidFill>
            <a:srgbClr val="0F2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6437376"/>
            <a:ext cx="9144000" cy="274320"/>
          </a:xfrm>
          <a:prstGeom prst="rect">
            <a:avLst/>
          </a:prstGeom>
          <a:noFill/>
        </p:spPr>
        <p:txBody>
          <a:bodyPr wrap="square">
            <a:spAutoFit/>
          </a:bodyPr>
          <a:lstStyle/>
          <a:p>
            <a:pPr>
              <a:spcAft>
                <a:spcPts val="1200"/>
              </a:spcAft>
              <a:defRPr sz="1100" b="0">
                <a:solidFill>
                  <a:srgbClr val="FFFFFF"/>
                </a:solidFill>
                <a:latin typeface="Aptos"/>
              </a:defRPr>
            </a:pPr>
            <a:r>
              <a:t>In Education Partnership with NAHCE  •  Tambra Newton</a:t>
            </a:r>
          </a:p>
        </p:txBody>
      </p:sp>
      <p:sp>
        <p:nvSpPr>
          <p:cNvPr id="8" name="TextBox 7"/>
          <p:cNvSpPr txBox="1"/>
          <p:nvPr/>
        </p:nvSpPr>
        <p:spPr>
          <a:xfrm>
            <a:off x="10607040" y="6437376"/>
            <a:ext cx="1097280" cy="274320"/>
          </a:xfrm>
          <a:prstGeom prst="rect">
            <a:avLst/>
          </a:prstGeom>
          <a:noFill/>
        </p:spPr>
        <p:txBody>
          <a:bodyPr wrap="square">
            <a:spAutoFit/>
          </a:bodyPr>
          <a:lstStyle/>
          <a:p>
            <a:pPr>
              <a:spcAft>
                <a:spcPts val="1200"/>
              </a:spcAft>
              <a:defRPr sz="1100" b="0">
                <a:solidFill>
                  <a:srgbClr val="FFFFFF"/>
                </a:solidFill>
                <a:latin typeface="Aptos"/>
              </a:defRPr>
            </a:pPr>
            <a:r>
              <a:t>19</a:t>
            </a:r>
          </a:p>
        </p:txBody>
      </p:sp>
      <p:sp>
        <p:nvSpPr>
          <p:cNvPr id="9" name="TextBox 8"/>
          <p:cNvSpPr txBox="1"/>
          <p:nvPr/>
        </p:nvSpPr>
        <p:spPr>
          <a:xfrm>
            <a:off x="685800" y="1645920"/>
            <a:ext cx="10424160" cy="914400"/>
          </a:xfrm>
          <a:prstGeom prst="rect">
            <a:avLst/>
          </a:prstGeom>
          <a:noFill/>
        </p:spPr>
        <p:txBody>
          <a:bodyPr wrap="square">
            <a:spAutoFit/>
          </a:bodyPr>
          <a:lstStyle/>
          <a:p>
            <a:pPr>
              <a:spcAft>
                <a:spcPts val="1200"/>
              </a:spcAft>
              <a:defRPr sz="2600" b="1">
                <a:solidFill>
                  <a:srgbClr val="0F2942"/>
                </a:solidFill>
                <a:latin typeface="Aptos"/>
              </a:defRPr>
            </a:pPr>
            <a:r>
              <a:t>How should you decide the required protective surfacing?</a:t>
            </a:r>
          </a:p>
        </p:txBody>
      </p:sp>
      <p:sp>
        <p:nvSpPr>
          <p:cNvPr id="10" name="Rectangle 9">
            <a:hlinkClick action="ppaction://hlinksldjump" r:id="rId4"/>
          </p:cNvPr>
          <p:cNvSpPr/>
          <p:nvPr/>
        </p:nvSpPr>
        <p:spPr>
          <a:xfrm>
            <a:off x="731520" y="2788920"/>
            <a:ext cx="10607040" cy="822960"/>
          </a:xfrm>
          <a:prstGeom prst="rect">
            <a:avLst/>
          </a:prstGeom>
          <a:solidFill>
            <a:srgbClr val="0F2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a:hlinkClick action="ppaction://hlinksldjump" r:id="rId4"/>
          </p:cNvPr>
          <p:cNvSpPr txBox="1"/>
          <p:nvPr/>
        </p:nvSpPr>
        <p:spPr>
          <a:xfrm>
            <a:off x="914400" y="2898648"/>
            <a:ext cx="10149840" cy="640080"/>
          </a:xfrm>
          <a:prstGeom prst="rect">
            <a:avLst/>
          </a:prstGeom>
          <a:noFill/>
        </p:spPr>
        <p:txBody>
          <a:bodyPr wrap="square">
            <a:spAutoFit/>
          </a:bodyPr>
          <a:lstStyle/>
          <a:p>
            <a:pPr>
              <a:spcAft>
                <a:spcPts val="1200"/>
              </a:spcAft>
              <a:defRPr sz="2000" b="0">
                <a:solidFill>
                  <a:srgbClr val="FFFFFF"/>
                </a:solidFill>
                <a:latin typeface="Aptos"/>
              </a:defRPr>
            </a:pPr>
            <a:r>
              <a:t>A. Use the same mulch depth everywhere</a:t>
            </a:r>
          </a:p>
        </p:txBody>
      </p:sp>
      <p:sp>
        <p:nvSpPr>
          <p:cNvPr id="12" name="Rectangle 11">
            <a:hlinkClick action="ppaction://hlinksldjump" r:id="rId4"/>
          </p:cNvPr>
          <p:cNvSpPr/>
          <p:nvPr/>
        </p:nvSpPr>
        <p:spPr>
          <a:xfrm>
            <a:off x="731520" y="3749039"/>
            <a:ext cx="10607040" cy="822960"/>
          </a:xfrm>
          <a:prstGeom prst="rect">
            <a:avLst/>
          </a:prstGeom>
          <a:solidFill>
            <a:srgbClr val="0F2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a:hlinkClick action="ppaction://hlinksldjump" r:id="rId4"/>
          </p:cNvPr>
          <p:cNvSpPr txBox="1"/>
          <p:nvPr/>
        </p:nvSpPr>
        <p:spPr>
          <a:xfrm>
            <a:off x="914400" y="3858768"/>
            <a:ext cx="10149840" cy="640080"/>
          </a:xfrm>
          <a:prstGeom prst="rect">
            <a:avLst/>
          </a:prstGeom>
          <a:noFill/>
        </p:spPr>
        <p:txBody>
          <a:bodyPr wrap="square">
            <a:spAutoFit/>
          </a:bodyPr>
          <a:lstStyle/>
          <a:p>
            <a:pPr>
              <a:spcAft>
                <a:spcPts val="1200"/>
              </a:spcAft>
              <a:defRPr sz="2000" b="0">
                <a:solidFill>
                  <a:srgbClr val="FFFFFF"/>
                </a:solidFill>
                <a:latin typeface="Aptos"/>
              </a:defRPr>
            </a:pPr>
            <a:r>
              <a:t>B. Assume artificial turf is sufficient</a:t>
            </a:r>
          </a:p>
        </p:txBody>
      </p:sp>
      <p:sp>
        <p:nvSpPr>
          <p:cNvPr id="14" name="Rectangle 13">
            <a:hlinkClick action="ppaction://hlinksldjump" r:id="rId5"/>
          </p:cNvPr>
          <p:cNvSpPr/>
          <p:nvPr/>
        </p:nvSpPr>
        <p:spPr>
          <a:xfrm>
            <a:off x="731520" y="4709160"/>
            <a:ext cx="10607040" cy="822960"/>
          </a:xfrm>
          <a:prstGeom prst="rect">
            <a:avLst/>
          </a:prstGeom>
          <a:solidFill>
            <a:srgbClr val="0F2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a:hlinkClick action="ppaction://hlinksldjump" r:id="rId5"/>
          </p:cNvPr>
          <p:cNvSpPr txBox="1"/>
          <p:nvPr/>
        </p:nvSpPr>
        <p:spPr>
          <a:xfrm>
            <a:off x="914400" y="4818888"/>
            <a:ext cx="10149840" cy="640080"/>
          </a:xfrm>
          <a:prstGeom prst="rect">
            <a:avLst/>
          </a:prstGeom>
          <a:noFill/>
        </p:spPr>
        <p:txBody>
          <a:bodyPr wrap="square">
            <a:spAutoFit/>
          </a:bodyPr>
          <a:lstStyle/>
          <a:p>
            <a:pPr>
              <a:spcAft>
                <a:spcPts val="1200"/>
              </a:spcAft>
              <a:defRPr sz="2000" b="0">
                <a:solidFill>
                  <a:srgbClr val="FFFFFF"/>
                </a:solidFill>
                <a:latin typeface="Aptos"/>
              </a:defRPr>
            </a:pPr>
            <a:r>
              <a:t>C. Check the material, fall height, manufacturer documentation and applicable standards</a:t>
            </a:r>
          </a:p>
        </p:txBody>
      </p:sp>
      <p:sp>
        <p:nvSpPr>
          <p:cNvPr id="16" name="TextBox 15"/>
          <p:cNvSpPr txBox="1"/>
          <p:nvPr/>
        </p:nvSpPr>
        <p:spPr>
          <a:xfrm>
            <a:off x="731520" y="5806440"/>
            <a:ext cx="10424160" cy="320040"/>
          </a:xfrm>
          <a:prstGeom prst="rect">
            <a:avLst/>
          </a:prstGeom>
          <a:noFill/>
        </p:spPr>
        <p:txBody>
          <a:bodyPr wrap="square">
            <a:spAutoFit/>
          </a:bodyPr>
          <a:lstStyle/>
          <a:p>
            <a:pPr>
              <a:spcAft>
                <a:spcPts val="1200"/>
              </a:spcAft>
              <a:defRPr sz="1300" b="0">
                <a:solidFill>
                  <a:srgbClr val="506276"/>
                </a:solidFill>
                <a:latin typeface="Aptos"/>
              </a:defRPr>
            </a:pPr>
            <a:r>
              <a:t>Click an answer in Slide Show mode. Responses are practice; scores are not stored.</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show="0">
  <p:cSld>
    <p:bg>
      <p:bgPr>
        <a:solidFill>
          <a:srgbClr val="F7F4EB"/>
        </a:solidFill>
        <a:effectLst/>
      </p:bgPr>
    </p:bg>
    <p:spTree>
      <p:nvGrpSpPr>
        <p:cNvPr id="1" name=""/>
        <p:cNvGrpSpPr/>
        <p:nvPr/>
      </p:nvGrpSpPr>
      <p:grpSpPr/>
      <p:sp>
        <p:nvSpPr>
          <p:cNvPr id="2" name="Rectangle 1"/>
          <p:cNvSpPr/>
          <p:nvPr/>
        </p:nvSpPr>
        <p:spPr>
          <a:xfrm>
            <a:off x="0" y="0"/>
            <a:ext cx="12191695" cy="118872"/>
          </a:xfrm>
          <a:prstGeom prst="rect">
            <a:avLst/>
          </a:prstGeom>
          <a:solidFill>
            <a:srgbClr val="B998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292608"/>
            <a:ext cx="9144000" cy="365760"/>
          </a:xfrm>
          <a:prstGeom prst="rect">
            <a:avLst/>
          </a:prstGeom>
          <a:noFill/>
        </p:spPr>
        <p:txBody>
          <a:bodyPr wrap="square">
            <a:spAutoFit/>
          </a:bodyPr>
          <a:lstStyle/>
          <a:p>
            <a:pPr>
              <a:spcAft>
                <a:spcPts val="1200"/>
              </a:spcAft>
              <a:defRPr sz="1300" b="1">
                <a:solidFill>
                  <a:srgbClr val="506276"/>
                </a:solidFill>
                <a:latin typeface="Aptos"/>
              </a:defRPr>
            </a:pPr>
            <a:r>
              <a:t>SANDYWOOD INSTITUTE  /  IN-SERVICE EDUCATION</a:t>
            </a:r>
          </a:p>
        </p:txBody>
      </p:sp>
      <p:sp>
        <p:nvSpPr>
          <p:cNvPr id="4" name="TextBox 3"/>
          <p:cNvSpPr txBox="1"/>
          <p:nvPr/>
        </p:nvSpPr>
        <p:spPr>
          <a:xfrm>
            <a:off x="548640" y="822960"/>
            <a:ext cx="9692640" cy="777240"/>
          </a:xfrm>
          <a:prstGeom prst="rect">
            <a:avLst/>
          </a:prstGeom>
          <a:noFill/>
        </p:spPr>
        <p:txBody>
          <a:bodyPr wrap="square">
            <a:spAutoFit/>
          </a:bodyPr>
          <a:lstStyle/>
          <a:p>
            <a:pPr>
              <a:spcAft>
                <a:spcPts val="1200"/>
              </a:spcAft>
              <a:defRPr sz="3200" b="1">
                <a:solidFill>
                  <a:srgbClr val="0F2942"/>
                </a:solidFill>
                <a:latin typeface="Aptos"/>
              </a:defRPr>
            </a:pPr>
            <a:r>
              <a:t>Correct — explain your decision</a:t>
            </a:r>
          </a:p>
        </p:txBody>
      </p:sp>
      <p:pic>
        <p:nvPicPr>
          <p:cNvPr id="5" name="Picture 4" descr="5A66362E-9ADC-42B3-BFD9-7DC8890AAE10.jpeg"/>
          <p:cNvPicPr>
            <a:picLocks noChangeAspect="1"/>
          </p:cNvPicPr>
          <p:nvPr/>
        </p:nvPicPr>
        <p:blipFill>
          <a:blip r:embed="rId2"/>
          <a:stretch>
            <a:fillRect/>
          </a:stretch>
        </p:blipFill>
        <p:spPr>
          <a:xfrm>
            <a:off x="10716768" y="320040"/>
            <a:ext cx="884496" cy="1325880"/>
          </a:xfrm>
          <a:prstGeom prst="rect">
            <a:avLst/>
          </a:prstGeom>
        </p:spPr>
      </p:pic>
      <p:sp>
        <p:nvSpPr>
          <p:cNvPr id="6" name="Rectangle 5"/>
          <p:cNvSpPr/>
          <p:nvPr/>
        </p:nvSpPr>
        <p:spPr>
          <a:xfrm>
            <a:off x="0" y="6373368"/>
            <a:ext cx="12191695" cy="484632"/>
          </a:xfrm>
          <a:prstGeom prst="rect">
            <a:avLst/>
          </a:prstGeom>
          <a:solidFill>
            <a:srgbClr val="0F2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6437376"/>
            <a:ext cx="9144000" cy="274320"/>
          </a:xfrm>
          <a:prstGeom prst="rect">
            <a:avLst/>
          </a:prstGeom>
          <a:noFill/>
        </p:spPr>
        <p:txBody>
          <a:bodyPr wrap="square">
            <a:spAutoFit/>
          </a:bodyPr>
          <a:lstStyle/>
          <a:p>
            <a:pPr>
              <a:spcAft>
                <a:spcPts val="1200"/>
              </a:spcAft>
              <a:defRPr sz="1100" b="0">
                <a:solidFill>
                  <a:srgbClr val="FFFFFF"/>
                </a:solidFill>
                <a:latin typeface="Aptos"/>
              </a:defRPr>
            </a:pPr>
            <a:r>
              <a:t>In Education Partnership with NAHCE  •  Tambra Newton</a:t>
            </a:r>
          </a:p>
        </p:txBody>
      </p:sp>
      <p:sp>
        <p:nvSpPr>
          <p:cNvPr id="8" name="TextBox 7"/>
          <p:cNvSpPr txBox="1"/>
          <p:nvPr/>
        </p:nvSpPr>
        <p:spPr>
          <a:xfrm>
            <a:off x="10607040" y="6437376"/>
            <a:ext cx="1097280" cy="274320"/>
          </a:xfrm>
          <a:prstGeom prst="rect">
            <a:avLst/>
          </a:prstGeom>
          <a:noFill/>
        </p:spPr>
        <p:txBody>
          <a:bodyPr wrap="square">
            <a:spAutoFit/>
          </a:bodyPr>
          <a:lstStyle/>
          <a:p>
            <a:pPr>
              <a:spcAft>
                <a:spcPts val="1200"/>
              </a:spcAft>
              <a:defRPr sz="1100" b="0">
                <a:solidFill>
                  <a:srgbClr val="FFFFFF"/>
                </a:solidFill>
                <a:latin typeface="Aptos"/>
              </a:defRPr>
            </a:pPr>
            <a:r>
              <a:t>20</a:t>
            </a:r>
          </a:p>
        </p:txBody>
      </p:sp>
      <p:sp>
        <p:nvSpPr>
          <p:cNvPr id="9" name="Rectangle 8"/>
          <p:cNvSpPr/>
          <p:nvPr/>
        </p:nvSpPr>
        <p:spPr>
          <a:xfrm>
            <a:off x="822960" y="1920240"/>
            <a:ext cx="10424160" cy="256032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822960" y="1920240"/>
            <a:ext cx="64008" cy="2560320"/>
          </a:xfrm>
          <a:prstGeom prst="rect">
            <a:avLst/>
          </a:prstGeom>
          <a:solidFill>
            <a:srgbClr val="B998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051560" y="2084832"/>
            <a:ext cx="9966960" cy="411480"/>
          </a:xfrm>
          <a:prstGeom prst="rect">
            <a:avLst/>
          </a:prstGeom>
          <a:noFill/>
        </p:spPr>
        <p:txBody>
          <a:bodyPr wrap="square">
            <a:spAutoFit/>
          </a:bodyPr>
          <a:lstStyle/>
          <a:p>
            <a:pPr>
              <a:spcAft>
                <a:spcPts val="1200"/>
              </a:spcAft>
              <a:defRPr sz="1600" b="1">
                <a:solidFill>
                  <a:srgbClr val="506276"/>
                </a:solidFill>
                <a:latin typeface="Aptos"/>
              </a:defRPr>
            </a:pPr>
            <a:r>
              <a:t>CORRECT ANSWER</a:t>
            </a:r>
          </a:p>
        </p:txBody>
      </p:sp>
      <p:sp>
        <p:nvSpPr>
          <p:cNvPr id="12" name="TextBox 11"/>
          <p:cNvSpPr txBox="1"/>
          <p:nvPr/>
        </p:nvSpPr>
        <p:spPr>
          <a:xfrm>
            <a:off x="1051560" y="2651760"/>
            <a:ext cx="9966960" cy="1691639"/>
          </a:xfrm>
          <a:prstGeom prst="rect">
            <a:avLst/>
          </a:prstGeom>
          <a:noFill/>
        </p:spPr>
        <p:txBody>
          <a:bodyPr wrap="square">
            <a:spAutoFit/>
          </a:bodyPr>
          <a:lstStyle/>
          <a:p>
            <a:pPr>
              <a:spcAft>
                <a:spcPts val="1200"/>
              </a:spcAft>
              <a:defRPr sz="2400" b="0">
                <a:solidFill>
                  <a:srgbClr val="0F2942"/>
                </a:solidFill>
                <a:latin typeface="Aptos"/>
              </a:defRPr>
            </a:pPr>
            <a:r>
              <a:t>Check the material, fall height, manufacturer documentation and applicable standards</a:t>
            </a:r>
          </a:p>
        </p:txBody>
      </p:sp>
      <p:sp>
        <p:nvSpPr>
          <p:cNvPr id="13" name="Rectangle 12">
            <a:hlinkClick action="ppaction://hlinksldjump" r:id="rId4"/>
          </p:cNvPr>
          <p:cNvSpPr/>
          <p:nvPr/>
        </p:nvSpPr>
        <p:spPr>
          <a:xfrm>
            <a:off x="822960" y="4983480"/>
            <a:ext cx="3657600" cy="685800"/>
          </a:xfrm>
          <a:prstGeom prst="rect">
            <a:avLst/>
          </a:prstGeom>
          <a:solidFill>
            <a:srgbClr val="0F2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a:hlinkClick action="ppaction://hlinksldjump" r:id="rId4"/>
          </p:cNvPr>
          <p:cNvSpPr txBox="1"/>
          <p:nvPr/>
        </p:nvSpPr>
        <p:spPr>
          <a:xfrm>
            <a:off x="1005840" y="5102352"/>
            <a:ext cx="3291840" cy="457200"/>
          </a:xfrm>
          <a:prstGeom prst="rect">
            <a:avLst/>
          </a:prstGeom>
          <a:noFill/>
        </p:spPr>
        <p:txBody>
          <a:bodyPr wrap="square">
            <a:spAutoFit/>
          </a:bodyPr>
          <a:lstStyle/>
          <a:p>
            <a:pPr>
              <a:spcAft>
                <a:spcPts val="1200"/>
              </a:spcAft>
              <a:defRPr sz="2000" b="1">
                <a:solidFill>
                  <a:srgbClr val="FFFFFF"/>
                </a:solidFill>
                <a:latin typeface="Aptos"/>
              </a:defRPr>
            </a:pPr>
            <a:r>
              <a:t>CONTINUE</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show="0">
  <p:cSld>
    <p:bg>
      <p:bgPr>
        <a:solidFill>
          <a:srgbClr val="F7F4EB"/>
        </a:solidFill>
        <a:effectLst/>
      </p:bgPr>
    </p:bg>
    <p:spTree>
      <p:nvGrpSpPr>
        <p:cNvPr id="1" name=""/>
        <p:cNvGrpSpPr/>
        <p:nvPr/>
      </p:nvGrpSpPr>
      <p:grpSpPr/>
      <p:sp>
        <p:nvSpPr>
          <p:cNvPr id="2" name="Rectangle 1"/>
          <p:cNvSpPr/>
          <p:nvPr/>
        </p:nvSpPr>
        <p:spPr>
          <a:xfrm>
            <a:off x="0" y="0"/>
            <a:ext cx="12191695" cy="118872"/>
          </a:xfrm>
          <a:prstGeom prst="rect">
            <a:avLst/>
          </a:prstGeom>
          <a:solidFill>
            <a:srgbClr val="B998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292608"/>
            <a:ext cx="9144000" cy="365760"/>
          </a:xfrm>
          <a:prstGeom prst="rect">
            <a:avLst/>
          </a:prstGeom>
          <a:noFill/>
        </p:spPr>
        <p:txBody>
          <a:bodyPr wrap="square">
            <a:spAutoFit/>
          </a:bodyPr>
          <a:lstStyle/>
          <a:p>
            <a:pPr>
              <a:spcAft>
                <a:spcPts val="1200"/>
              </a:spcAft>
              <a:defRPr sz="1300" b="1">
                <a:solidFill>
                  <a:srgbClr val="506276"/>
                </a:solidFill>
                <a:latin typeface="Aptos"/>
              </a:defRPr>
            </a:pPr>
            <a:r>
              <a:t>SANDYWOOD INSTITUTE  /  IN-SERVICE EDUCATION</a:t>
            </a:r>
          </a:p>
        </p:txBody>
      </p:sp>
      <p:sp>
        <p:nvSpPr>
          <p:cNvPr id="4" name="TextBox 3"/>
          <p:cNvSpPr txBox="1"/>
          <p:nvPr/>
        </p:nvSpPr>
        <p:spPr>
          <a:xfrm>
            <a:off x="548640" y="822960"/>
            <a:ext cx="9692640" cy="777240"/>
          </a:xfrm>
          <a:prstGeom prst="rect">
            <a:avLst/>
          </a:prstGeom>
          <a:noFill/>
        </p:spPr>
        <p:txBody>
          <a:bodyPr wrap="square">
            <a:spAutoFit/>
          </a:bodyPr>
          <a:lstStyle/>
          <a:p>
            <a:pPr>
              <a:spcAft>
                <a:spcPts val="1200"/>
              </a:spcAft>
              <a:defRPr sz="3200" b="1">
                <a:solidFill>
                  <a:srgbClr val="0F2942"/>
                </a:solidFill>
                <a:latin typeface="Aptos"/>
              </a:defRPr>
            </a:pPr>
            <a:r>
              <a:t>Review and try again</a:t>
            </a:r>
          </a:p>
        </p:txBody>
      </p:sp>
      <p:pic>
        <p:nvPicPr>
          <p:cNvPr id="5" name="Picture 4" descr="5A66362E-9ADC-42B3-BFD9-7DC8890AAE10.jpeg"/>
          <p:cNvPicPr>
            <a:picLocks noChangeAspect="1"/>
          </p:cNvPicPr>
          <p:nvPr/>
        </p:nvPicPr>
        <p:blipFill>
          <a:blip r:embed="rId2"/>
          <a:stretch>
            <a:fillRect/>
          </a:stretch>
        </p:blipFill>
        <p:spPr>
          <a:xfrm>
            <a:off x="10716768" y="320040"/>
            <a:ext cx="884496" cy="1325880"/>
          </a:xfrm>
          <a:prstGeom prst="rect">
            <a:avLst/>
          </a:prstGeom>
        </p:spPr>
      </p:pic>
      <p:sp>
        <p:nvSpPr>
          <p:cNvPr id="6" name="Rectangle 5"/>
          <p:cNvSpPr/>
          <p:nvPr/>
        </p:nvSpPr>
        <p:spPr>
          <a:xfrm>
            <a:off x="0" y="6373368"/>
            <a:ext cx="12191695" cy="484632"/>
          </a:xfrm>
          <a:prstGeom prst="rect">
            <a:avLst/>
          </a:prstGeom>
          <a:solidFill>
            <a:srgbClr val="0F2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6437376"/>
            <a:ext cx="9144000" cy="274320"/>
          </a:xfrm>
          <a:prstGeom prst="rect">
            <a:avLst/>
          </a:prstGeom>
          <a:noFill/>
        </p:spPr>
        <p:txBody>
          <a:bodyPr wrap="square">
            <a:spAutoFit/>
          </a:bodyPr>
          <a:lstStyle/>
          <a:p>
            <a:pPr>
              <a:spcAft>
                <a:spcPts val="1200"/>
              </a:spcAft>
              <a:defRPr sz="1100" b="0">
                <a:solidFill>
                  <a:srgbClr val="FFFFFF"/>
                </a:solidFill>
                <a:latin typeface="Aptos"/>
              </a:defRPr>
            </a:pPr>
            <a:r>
              <a:t>In Education Partnership with NAHCE  •  Tambra Newton</a:t>
            </a:r>
          </a:p>
        </p:txBody>
      </p:sp>
      <p:sp>
        <p:nvSpPr>
          <p:cNvPr id="8" name="TextBox 7"/>
          <p:cNvSpPr txBox="1"/>
          <p:nvPr/>
        </p:nvSpPr>
        <p:spPr>
          <a:xfrm>
            <a:off x="10607040" y="6437376"/>
            <a:ext cx="1097280" cy="274320"/>
          </a:xfrm>
          <a:prstGeom prst="rect">
            <a:avLst/>
          </a:prstGeom>
          <a:noFill/>
        </p:spPr>
        <p:txBody>
          <a:bodyPr wrap="square">
            <a:spAutoFit/>
          </a:bodyPr>
          <a:lstStyle/>
          <a:p>
            <a:pPr>
              <a:spcAft>
                <a:spcPts val="1200"/>
              </a:spcAft>
              <a:defRPr sz="1100" b="0">
                <a:solidFill>
                  <a:srgbClr val="FFFFFF"/>
                </a:solidFill>
                <a:latin typeface="Aptos"/>
              </a:defRPr>
            </a:pPr>
            <a:r>
              <a:t>21</a:t>
            </a:r>
          </a:p>
        </p:txBody>
      </p:sp>
      <p:sp>
        <p:nvSpPr>
          <p:cNvPr id="9" name="Rectangle 8"/>
          <p:cNvSpPr/>
          <p:nvPr/>
        </p:nvSpPr>
        <p:spPr>
          <a:xfrm>
            <a:off x="822960" y="1920240"/>
            <a:ext cx="10424160" cy="256032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822960" y="1920240"/>
            <a:ext cx="64008" cy="2560320"/>
          </a:xfrm>
          <a:prstGeom prst="rect">
            <a:avLst/>
          </a:prstGeom>
          <a:solidFill>
            <a:srgbClr val="B998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051560" y="2084832"/>
            <a:ext cx="9966960" cy="411480"/>
          </a:xfrm>
          <a:prstGeom prst="rect">
            <a:avLst/>
          </a:prstGeom>
          <a:noFill/>
        </p:spPr>
        <p:txBody>
          <a:bodyPr wrap="square">
            <a:spAutoFit/>
          </a:bodyPr>
          <a:lstStyle/>
          <a:p>
            <a:pPr>
              <a:spcAft>
                <a:spcPts val="1200"/>
              </a:spcAft>
              <a:defRPr sz="1600" b="1">
                <a:solidFill>
                  <a:srgbClr val="506276"/>
                </a:solidFill>
                <a:latin typeface="Aptos"/>
              </a:defRPr>
            </a:pPr>
            <a:r>
              <a:t>THINK AGAIN</a:t>
            </a:r>
          </a:p>
        </p:txBody>
      </p:sp>
      <p:sp>
        <p:nvSpPr>
          <p:cNvPr id="12" name="TextBox 11"/>
          <p:cNvSpPr txBox="1"/>
          <p:nvPr/>
        </p:nvSpPr>
        <p:spPr>
          <a:xfrm>
            <a:off x="1051560" y="2651760"/>
            <a:ext cx="9966960" cy="1691639"/>
          </a:xfrm>
          <a:prstGeom prst="rect">
            <a:avLst/>
          </a:prstGeom>
          <a:noFill/>
        </p:spPr>
        <p:txBody>
          <a:bodyPr wrap="square">
            <a:spAutoFit/>
          </a:bodyPr>
          <a:lstStyle/>
          <a:p>
            <a:pPr>
              <a:spcAft>
                <a:spcPts val="1200"/>
              </a:spcAft>
              <a:defRPr sz="2400" b="0">
                <a:solidFill>
                  <a:srgbClr val="0F2942"/>
                </a:solidFill>
                <a:latin typeface="Aptos"/>
              </a:defRPr>
            </a:pPr>
            <a:r>
              <a:t>Return to the question and choose the response that protects children and documents the learning accurately.</a:t>
            </a:r>
          </a:p>
        </p:txBody>
      </p:sp>
      <p:sp>
        <p:nvSpPr>
          <p:cNvPr id="13" name="Rectangle 12">
            <a:hlinkClick action="ppaction://hlinksldjump" r:id="rId3"/>
          </p:cNvPr>
          <p:cNvSpPr/>
          <p:nvPr/>
        </p:nvSpPr>
        <p:spPr>
          <a:xfrm>
            <a:off x="822960" y="4983480"/>
            <a:ext cx="3657600" cy="685800"/>
          </a:xfrm>
          <a:prstGeom prst="rect">
            <a:avLst/>
          </a:prstGeom>
          <a:solidFill>
            <a:srgbClr val="0F2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a:hlinkClick action="ppaction://hlinksldjump" r:id="rId3"/>
          </p:cNvPr>
          <p:cNvSpPr txBox="1"/>
          <p:nvPr/>
        </p:nvSpPr>
        <p:spPr>
          <a:xfrm>
            <a:off x="1005840" y="5102352"/>
            <a:ext cx="3291840" cy="457200"/>
          </a:xfrm>
          <a:prstGeom prst="rect">
            <a:avLst/>
          </a:prstGeom>
          <a:noFill/>
        </p:spPr>
        <p:txBody>
          <a:bodyPr wrap="square">
            <a:spAutoFit/>
          </a:bodyPr>
          <a:lstStyle/>
          <a:p>
            <a:pPr>
              <a:spcAft>
                <a:spcPts val="1200"/>
              </a:spcAft>
              <a:defRPr sz="2000" b="1">
                <a:solidFill>
                  <a:srgbClr val="FFFFFF"/>
                </a:solidFill>
                <a:latin typeface="Aptos"/>
              </a:defRPr>
            </a:pPr>
            <a:r>
              <a:t>TRY AGAIN</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show="0">
  <p:cSld>
    <p:bg>
      <p:bgPr>
        <a:solidFill>
          <a:srgbClr val="F7F4EB"/>
        </a:solidFill>
        <a:effectLst/>
      </p:bgPr>
    </p:bg>
    <p:spTree>
      <p:nvGrpSpPr>
        <p:cNvPr id="1" name=""/>
        <p:cNvGrpSpPr/>
        <p:nvPr/>
      </p:nvGrpSpPr>
      <p:grpSpPr/>
      <p:sp>
        <p:nvSpPr>
          <p:cNvPr id="2" name="Rectangle 1"/>
          <p:cNvSpPr/>
          <p:nvPr/>
        </p:nvSpPr>
        <p:spPr>
          <a:xfrm>
            <a:off x="0" y="0"/>
            <a:ext cx="12191695" cy="118872"/>
          </a:xfrm>
          <a:prstGeom prst="rect">
            <a:avLst/>
          </a:prstGeom>
          <a:solidFill>
            <a:srgbClr val="B998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292608"/>
            <a:ext cx="9144000" cy="365760"/>
          </a:xfrm>
          <a:prstGeom prst="rect">
            <a:avLst/>
          </a:prstGeom>
          <a:noFill/>
        </p:spPr>
        <p:txBody>
          <a:bodyPr wrap="square">
            <a:spAutoFit/>
          </a:bodyPr>
          <a:lstStyle/>
          <a:p>
            <a:pPr>
              <a:spcAft>
                <a:spcPts val="1200"/>
              </a:spcAft>
              <a:defRPr sz="1300" b="1">
                <a:solidFill>
                  <a:srgbClr val="506276"/>
                </a:solidFill>
                <a:latin typeface="Aptos"/>
              </a:defRPr>
            </a:pPr>
            <a:r>
              <a:t>SANDYWOOD INSTITUTE  /  IN-SERVICE EDUCATION</a:t>
            </a:r>
          </a:p>
        </p:txBody>
      </p:sp>
      <p:sp>
        <p:nvSpPr>
          <p:cNvPr id="4" name="TextBox 3"/>
          <p:cNvSpPr txBox="1"/>
          <p:nvPr/>
        </p:nvSpPr>
        <p:spPr>
          <a:xfrm>
            <a:off x="548640" y="822960"/>
            <a:ext cx="9692640" cy="777240"/>
          </a:xfrm>
          <a:prstGeom prst="rect">
            <a:avLst/>
          </a:prstGeom>
          <a:noFill/>
        </p:spPr>
        <p:txBody>
          <a:bodyPr wrap="square">
            <a:spAutoFit/>
          </a:bodyPr>
          <a:lstStyle/>
          <a:p>
            <a:pPr>
              <a:spcAft>
                <a:spcPts val="1200"/>
              </a:spcAft>
              <a:defRPr sz="3200" b="1">
                <a:solidFill>
                  <a:srgbClr val="0F2942"/>
                </a:solidFill>
                <a:latin typeface="Aptos"/>
              </a:defRPr>
            </a:pPr>
            <a:r>
              <a:t>Interactive checkpoint 4</a:t>
            </a:r>
          </a:p>
        </p:txBody>
      </p:sp>
      <p:pic>
        <p:nvPicPr>
          <p:cNvPr id="5" name="Picture 4" descr="5A66362E-9ADC-42B3-BFD9-7DC8890AAE10.jpeg"/>
          <p:cNvPicPr>
            <a:picLocks noChangeAspect="1"/>
          </p:cNvPicPr>
          <p:nvPr/>
        </p:nvPicPr>
        <p:blipFill>
          <a:blip r:embed="rId2"/>
          <a:stretch>
            <a:fillRect/>
          </a:stretch>
        </p:blipFill>
        <p:spPr>
          <a:xfrm>
            <a:off x="10716768" y="320040"/>
            <a:ext cx="884496" cy="1325880"/>
          </a:xfrm>
          <a:prstGeom prst="rect">
            <a:avLst/>
          </a:prstGeom>
        </p:spPr>
      </p:pic>
      <p:sp>
        <p:nvSpPr>
          <p:cNvPr id="6" name="Rectangle 5"/>
          <p:cNvSpPr/>
          <p:nvPr/>
        </p:nvSpPr>
        <p:spPr>
          <a:xfrm>
            <a:off x="0" y="6373368"/>
            <a:ext cx="12191695" cy="484632"/>
          </a:xfrm>
          <a:prstGeom prst="rect">
            <a:avLst/>
          </a:prstGeom>
          <a:solidFill>
            <a:srgbClr val="0F2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6437376"/>
            <a:ext cx="9144000" cy="274320"/>
          </a:xfrm>
          <a:prstGeom prst="rect">
            <a:avLst/>
          </a:prstGeom>
          <a:noFill/>
        </p:spPr>
        <p:txBody>
          <a:bodyPr wrap="square">
            <a:spAutoFit/>
          </a:bodyPr>
          <a:lstStyle/>
          <a:p>
            <a:pPr>
              <a:spcAft>
                <a:spcPts val="1200"/>
              </a:spcAft>
              <a:defRPr sz="1100" b="0">
                <a:solidFill>
                  <a:srgbClr val="FFFFFF"/>
                </a:solidFill>
                <a:latin typeface="Aptos"/>
              </a:defRPr>
            </a:pPr>
            <a:r>
              <a:t>In Education Partnership with NAHCE  •  Tambra Newton</a:t>
            </a:r>
          </a:p>
        </p:txBody>
      </p:sp>
      <p:sp>
        <p:nvSpPr>
          <p:cNvPr id="8" name="TextBox 7"/>
          <p:cNvSpPr txBox="1"/>
          <p:nvPr/>
        </p:nvSpPr>
        <p:spPr>
          <a:xfrm>
            <a:off x="10607040" y="6437376"/>
            <a:ext cx="1097280" cy="274320"/>
          </a:xfrm>
          <a:prstGeom prst="rect">
            <a:avLst/>
          </a:prstGeom>
          <a:noFill/>
        </p:spPr>
        <p:txBody>
          <a:bodyPr wrap="square">
            <a:spAutoFit/>
          </a:bodyPr>
          <a:lstStyle/>
          <a:p>
            <a:pPr>
              <a:spcAft>
                <a:spcPts val="1200"/>
              </a:spcAft>
              <a:defRPr sz="1100" b="0">
                <a:solidFill>
                  <a:srgbClr val="FFFFFF"/>
                </a:solidFill>
                <a:latin typeface="Aptos"/>
              </a:defRPr>
            </a:pPr>
            <a:r>
              <a:t>22</a:t>
            </a:r>
          </a:p>
        </p:txBody>
      </p:sp>
      <p:sp>
        <p:nvSpPr>
          <p:cNvPr id="9" name="TextBox 8"/>
          <p:cNvSpPr txBox="1"/>
          <p:nvPr/>
        </p:nvSpPr>
        <p:spPr>
          <a:xfrm>
            <a:off x="685800" y="1645920"/>
            <a:ext cx="10424160" cy="914400"/>
          </a:xfrm>
          <a:prstGeom prst="rect">
            <a:avLst/>
          </a:prstGeom>
          <a:noFill/>
        </p:spPr>
        <p:txBody>
          <a:bodyPr wrap="square">
            <a:spAutoFit/>
          </a:bodyPr>
          <a:lstStyle/>
          <a:p>
            <a:pPr>
              <a:spcAft>
                <a:spcPts val="1200"/>
              </a:spcAft>
              <a:defRPr sz="2600" b="1">
                <a:solidFill>
                  <a:srgbClr val="0F2942"/>
                </a:solidFill>
                <a:latin typeface="Aptos"/>
              </a:defRPr>
            </a:pPr>
            <a:r>
              <a:t>An adult must speak with a parent at the gate. What should happen first?</a:t>
            </a:r>
          </a:p>
        </p:txBody>
      </p:sp>
      <p:sp>
        <p:nvSpPr>
          <p:cNvPr id="10" name="Rectangle 9">
            <a:hlinkClick action="ppaction://hlinksldjump" r:id="rId4"/>
          </p:cNvPr>
          <p:cNvSpPr/>
          <p:nvPr/>
        </p:nvSpPr>
        <p:spPr>
          <a:xfrm>
            <a:off x="731520" y="2788920"/>
            <a:ext cx="10607040" cy="822960"/>
          </a:xfrm>
          <a:prstGeom prst="rect">
            <a:avLst/>
          </a:prstGeom>
          <a:solidFill>
            <a:srgbClr val="0F2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a:hlinkClick action="ppaction://hlinksldjump" r:id="rId4"/>
          </p:cNvPr>
          <p:cNvSpPr txBox="1"/>
          <p:nvPr/>
        </p:nvSpPr>
        <p:spPr>
          <a:xfrm>
            <a:off x="914400" y="2898648"/>
            <a:ext cx="10149840" cy="640080"/>
          </a:xfrm>
          <a:prstGeom prst="rect">
            <a:avLst/>
          </a:prstGeom>
          <a:noFill/>
        </p:spPr>
        <p:txBody>
          <a:bodyPr wrap="square">
            <a:spAutoFit/>
          </a:bodyPr>
          <a:lstStyle/>
          <a:p>
            <a:pPr>
              <a:spcAft>
                <a:spcPts val="1200"/>
              </a:spcAft>
              <a:defRPr sz="2000" b="0">
                <a:solidFill>
                  <a:srgbClr val="FFFFFF"/>
                </a:solidFill>
                <a:latin typeface="Aptos"/>
              </a:defRPr>
            </a:pPr>
            <a:r>
              <a:t>A. Confirm who will cover the children and maintain supervision</a:t>
            </a:r>
          </a:p>
        </p:txBody>
      </p:sp>
      <p:sp>
        <p:nvSpPr>
          <p:cNvPr id="12" name="Rectangle 11">
            <a:hlinkClick action="ppaction://hlinksldjump" r:id="rId5"/>
          </p:cNvPr>
          <p:cNvSpPr/>
          <p:nvPr/>
        </p:nvSpPr>
        <p:spPr>
          <a:xfrm>
            <a:off x="731520" y="3749039"/>
            <a:ext cx="10607040" cy="822960"/>
          </a:xfrm>
          <a:prstGeom prst="rect">
            <a:avLst/>
          </a:prstGeom>
          <a:solidFill>
            <a:srgbClr val="0F2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a:hlinkClick action="ppaction://hlinksldjump" r:id="rId5"/>
          </p:cNvPr>
          <p:cNvSpPr txBox="1"/>
          <p:nvPr/>
        </p:nvSpPr>
        <p:spPr>
          <a:xfrm>
            <a:off x="914400" y="3858768"/>
            <a:ext cx="10149840" cy="640080"/>
          </a:xfrm>
          <a:prstGeom prst="rect">
            <a:avLst/>
          </a:prstGeom>
          <a:noFill/>
        </p:spPr>
        <p:txBody>
          <a:bodyPr wrap="square">
            <a:spAutoFit/>
          </a:bodyPr>
          <a:lstStyle/>
          <a:p>
            <a:pPr>
              <a:spcAft>
                <a:spcPts val="1200"/>
              </a:spcAft>
              <a:defRPr sz="2000" b="0">
                <a:solidFill>
                  <a:srgbClr val="FFFFFF"/>
                </a:solidFill>
                <a:latin typeface="Aptos"/>
              </a:defRPr>
            </a:pPr>
            <a:r>
              <a:t>B. Let older preschoolers supervise younger children</a:t>
            </a:r>
          </a:p>
        </p:txBody>
      </p:sp>
      <p:sp>
        <p:nvSpPr>
          <p:cNvPr id="14" name="Rectangle 13">
            <a:hlinkClick action="ppaction://hlinksldjump" r:id="rId5"/>
          </p:cNvPr>
          <p:cNvSpPr/>
          <p:nvPr/>
        </p:nvSpPr>
        <p:spPr>
          <a:xfrm>
            <a:off x="731520" y="4709160"/>
            <a:ext cx="10607040" cy="822960"/>
          </a:xfrm>
          <a:prstGeom prst="rect">
            <a:avLst/>
          </a:prstGeom>
          <a:solidFill>
            <a:srgbClr val="0F2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a:hlinkClick action="ppaction://hlinksldjump" r:id="rId5"/>
          </p:cNvPr>
          <p:cNvSpPr txBox="1"/>
          <p:nvPr/>
        </p:nvSpPr>
        <p:spPr>
          <a:xfrm>
            <a:off x="914400" y="4818888"/>
            <a:ext cx="10149840" cy="640080"/>
          </a:xfrm>
          <a:prstGeom prst="rect">
            <a:avLst/>
          </a:prstGeom>
          <a:noFill/>
        </p:spPr>
        <p:txBody>
          <a:bodyPr wrap="square">
            <a:spAutoFit/>
          </a:bodyPr>
          <a:lstStyle/>
          <a:p>
            <a:pPr>
              <a:spcAft>
                <a:spcPts val="1200"/>
              </a:spcAft>
              <a:defRPr sz="2000" b="0">
                <a:solidFill>
                  <a:srgbClr val="FFFFFF"/>
                </a:solidFill>
                <a:latin typeface="Aptos"/>
              </a:defRPr>
            </a:pPr>
            <a:r>
              <a:t>C. Turn away briefly without a handoff</a:t>
            </a:r>
          </a:p>
        </p:txBody>
      </p:sp>
      <p:sp>
        <p:nvSpPr>
          <p:cNvPr id="16" name="TextBox 15"/>
          <p:cNvSpPr txBox="1"/>
          <p:nvPr/>
        </p:nvSpPr>
        <p:spPr>
          <a:xfrm>
            <a:off x="731520" y="5806440"/>
            <a:ext cx="10424160" cy="320040"/>
          </a:xfrm>
          <a:prstGeom prst="rect">
            <a:avLst/>
          </a:prstGeom>
          <a:noFill/>
        </p:spPr>
        <p:txBody>
          <a:bodyPr wrap="square">
            <a:spAutoFit/>
          </a:bodyPr>
          <a:lstStyle/>
          <a:p>
            <a:pPr>
              <a:spcAft>
                <a:spcPts val="1200"/>
              </a:spcAft>
              <a:defRPr sz="1300" b="0">
                <a:solidFill>
                  <a:srgbClr val="506276"/>
                </a:solidFill>
                <a:latin typeface="Aptos"/>
              </a:defRPr>
            </a:pPr>
            <a:r>
              <a:t>Click an answer in Slide Show mode. Responses are practice; scores are not stored.</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show="0">
  <p:cSld>
    <p:bg>
      <p:bgPr>
        <a:solidFill>
          <a:srgbClr val="F7F4EB"/>
        </a:solidFill>
        <a:effectLst/>
      </p:bgPr>
    </p:bg>
    <p:spTree>
      <p:nvGrpSpPr>
        <p:cNvPr id="1" name=""/>
        <p:cNvGrpSpPr/>
        <p:nvPr/>
      </p:nvGrpSpPr>
      <p:grpSpPr/>
      <p:sp>
        <p:nvSpPr>
          <p:cNvPr id="2" name="Rectangle 1"/>
          <p:cNvSpPr/>
          <p:nvPr/>
        </p:nvSpPr>
        <p:spPr>
          <a:xfrm>
            <a:off x="0" y="0"/>
            <a:ext cx="12191695" cy="118872"/>
          </a:xfrm>
          <a:prstGeom prst="rect">
            <a:avLst/>
          </a:prstGeom>
          <a:solidFill>
            <a:srgbClr val="B998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292608"/>
            <a:ext cx="9144000" cy="365760"/>
          </a:xfrm>
          <a:prstGeom prst="rect">
            <a:avLst/>
          </a:prstGeom>
          <a:noFill/>
        </p:spPr>
        <p:txBody>
          <a:bodyPr wrap="square">
            <a:spAutoFit/>
          </a:bodyPr>
          <a:lstStyle/>
          <a:p>
            <a:pPr>
              <a:spcAft>
                <a:spcPts val="1200"/>
              </a:spcAft>
              <a:defRPr sz="1300" b="1">
                <a:solidFill>
                  <a:srgbClr val="506276"/>
                </a:solidFill>
                <a:latin typeface="Aptos"/>
              </a:defRPr>
            </a:pPr>
            <a:r>
              <a:t>SANDYWOOD INSTITUTE  /  IN-SERVICE EDUCATION</a:t>
            </a:r>
          </a:p>
        </p:txBody>
      </p:sp>
      <p:sp>
        <p:nvSpPr>
          <p:cNvPr id="4" name="TextBox 3"/>
          <p:cNvSpPr txBox="1"/>
          <p:nvPr/>
        </p:nvSpPr>
        <p:spPr>
          <a:xfrm>
            <a:off x="548640" y="822960"/>
            <a:ext cx="9692640" cy="777240"/>
          </a:xfrm>
          <a:prstGeom prst="rect">
            <a:avLst/>
          </a:prstGeom>
          <a:noFill/>
        </p:spPr>
        <p:txBody>
          <a:bodyPr wrap="square">
            <a:spAutoFit/>
          </a:bodyPr>
          <a:lstStyle/>
          <a:p>
            <a:pPr>
              <a:spcAft>
                <a:spcPts val="1200"/>
              </a:spcAft>
              <a:defRPr sz="3200" b="1">
                <a:solidFill>
                  <a:srgbClr val="0F2942"/>
                </a:solidFill>
                <a:latin typeface="Aptos"/>
              </a:defRPr>
            </a:pPr>
            <a:r>
              <a:t>Correct — explain your decision</a:t>
            </a:r>
          </a:p>
        </p:txBody>
      </p:sp>
      <p:pic>
        <p:nvPicPr>
          <p:cNvPr id="5" name="Picture 4" descr="5A66362E-9ADC-42B3-BFD9-7DC8890AAE10.jpeg"/>
          <p:cNvPicPr>
            <a:picLocks noChangeAspect="1"/>
          </p:cNvPicPr>
          <p:nvPr/>
        </p:nvPicPr>
        <p:blipFill>
          <a:blip r:embed="rId2"/>
          <a:stretch>
            <a:fillRect/>
          </a:stretch>
        </p:blipFill>
        <p:spPr>
          <a:xfrm>
            <a:off x="10716768" y="320040"/>
            <a:ext cx="884496" cy="1325880"/>
          </a:xfrm>
          <a:prstGeom prst="rect">
            <a:avLst/>
          </a:prstGeom>
        </p:spPr>
      </p:pic>
      <p:sp>
        <p:nvSpPr>
          <p:cNvPr id="6" name="Rectangle 5"/>
          <p:cNvSpPr/>
          <p:nvPr/>
        </p:nvSpPr>
        <p:spPr>
          <a:xfrm>
            <a:off x="0" y="6373368"/>
            <a:ext cx="12191695" cy="484632"/>
          </a:xfrm>
          <a:prstGeom prst="rect">
            <a:avLst/>
          </a:prstGeom>
          <a:solidFill>
            <a:srgbClr val="0F2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6437376"/>
            <a:ext cx="9144000" cy="274320"/>
          </a:xfrm>
          <a:prstGeom prst="rect">
            <a:avLst/>
          </a:prstGeom>
          <a:noFill/>
        </p:spPr>
        <p:txBody>
          <a:bodyPr wrap="square">
            <a:spAutoFit/>
          </a:bodyPr>
          <a:lstStyle/>
          <a:p>
            <a:pPr>
              <a:spcAft>
                <a:spcPts val="1200"/>
              </a:spcAft>
              <a:defRPr sz="1100" b="0">
                <a:solidFill>
                  <a:srgbClr val="FFFFFF"/>
                </a:solidFill>
                <a:latin typeface="Aptos"/>
              </a:defRPr>
            </a:pPr>
            <a:r>
              <a:t>In Education Partnership with NAHCE  •  Tambra Newton</a:t>
            </a:r>
          </a:p>
        </p:txBody>
      </p:sp>
      <p:sp>
        <p:nvSpPr>
          <p:cNvPr id="8" name="TextBox 7"/>
          <p:cNvSpPr txBox="1"/>
          <p:nvPr/>
        </p:nvSpPr>
        <p:spPr>
          <a:xfrm>
            <a:off x="10607040" y="6437376"/>
            <a:ext cx="1097280" cy="274320"/>
          </a:xfrm>
          <a:prstGeom prst="rect">
            <a:avLst/>
          </a:prstGeom>
          <a:noFill/>
        </p:spPr>
        <p:txBody>
          <a:bodyPr wrap="square">
            <a:spAutoFit/>
          </a:bodyPr>
          <a:lstStyle/>
          <a:p>
            <a:pPr>
              <a:spcAft>
                <a:spcPts val="1200"/>
              </a:spcAft>
              <a:defRPr sz="1100" b="0">
                <a:solidFill>
                  <a:srgbClr val="FFFFFF"/>
                </a:solidFill>
                <a:latin typeface="Aptos"/>
              </a:defRPr>
            </a:pPr>
            <a:r>
              <a:t>23</a:t>
            </a:r>
          </a:p>
        </p:txBody>
      </p:sp>
      <p:sp>
        <p:nvSpPr>
          <p:cNvPr id="9" name="Rectangle 8"/>
          <p:cNvSpPr/>
          <p:nvPr/>
        </p:nvSpPr>
        <p:spPr>
          <a:xfrm>
            <a:off x="822960" y="1920240"/>
            <a:ext cx="10424160" cy="256032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822960" y="1920240"/>
            <a:ext cx="64008" cy="2560320"/>
          </a:xfrm>
          <a:prstGeom prst="rect">
            <a:avLst/>
          </a:prstGeom>
          <a:solidFill>
            <a:srgbClr val="B998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051560" y="2084832"/>
            <a:ext cx="9966960" cy="411480"/>
          </a:xfrm>
          <a:prstGeom prst="rect">
            <a:avLst/>
          </a:prstGeom>
          <a:noFill/>
        </p:spPr>
        <p:txBody>
          <a:bodyPr wrap="square">
            <a:spAutoFit/>
          </a:bodyPr>
          <a:lstStyle/>
          <a:p>
            <a:pPr>
              <a:spcAft>
                <a:spcPts val="1200"/>
              </a:spcAft>
              <a:defRPr sz="1600" b="1">
                <a:solidFill>
                  <a:srgbClr val="506276"/>
                </a:solidFill>
                <a:latin typeface="Aptos"/>
              </a:defRPr>
            </a:pPr>
            <a:r>
              <a:t>CORRECT ANSWER</a:t>
            </a:r>
          </a:p>
        </p:txBody>
      </p:sp>
      <p:sp>
        <p:nvSpPr>
          <p:cNvPr id="12" name="TextBox 11"/>
          <p:cNvSpPr txBox="1"/>
          <p:nvPr/>
        </p:nvSpPr>
        <p:spPr>
          <a:xfrm>
            <a:off x="1051560" y="2651760"/>
            <a:ext cx="9966960" cy="1691639"/>
          </a:xfrm>
          <a:prstGeom prst="rect">
            <a:avLst/>
          </a:prstGeom>
          <a:noFill/>
        </p:spPr>
        <p:txBody>
          <a:bodyPr wrap="square">
            <a:spAutoFit/>
          </a:bodyPr>
          <a:lstStyle/>
          <a:p>
            <a:pPr>
              <a:spcAft>
                <a:spcPts val="1200"/>
              </a:spcAft>
              <a:defRPr sz="2400" b="0">
                <a:solidFill>
                  <a:srgbClr val="0F2942"/>
                </a:solidFill>
                <a:latin typeface="Aptos"/>
              </a:defRPr>
            </a:pPr>
            <a:r>
              <a:t>Confirm who will cover the children and maintain supervision</a:t>
            </a:r>
          </a:p>
        </p:txBody>
      </p:sp>
      <p:sp>
        <p:nvSpPr>
          <p:cNvPr id="13" name="Rectangle 12">
            <a:hlinkClick action="ppaction://hlinksldjump" r:id="rId4"/>
          </p:cNvPr>
          <p:cNvSpPr/>
          <p:nvPr/>
        </p:nvSpPr>
        <p:spPr>
          <a:xfrm>
            <a:off x="822960" y="4983480"/>
            <a:ext cx="3657600" cy="685800"/>
          </a:xfrm>
          <a:prstGeom prst="rect">
            <a:avLst/>
          </a:prstGeom>
          <a:solidFill>
            <a:srgbClr val="0F2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a:hlinkClick action="ppaction://hlinksldjump" r:id="rId4"/>
          </p:cNvPr>
          <p:cNvSpPr txBox="1"/>
          <p:nvPr/>
        </p:nvSpPr>
        <p:spPr>
          <a:xfrm>
            <a:off x="1005840" y="5102352"/>
            <a:ext cx="3291840" cy="457200"/>
          </a:xfrm>
          <a:prstGeom prst="rect">
            <a:avLst/>
          </a:prstGeom>
          <a:noFill/>
        </p:spPr>
        <p:txBody>
          <a:bodyPr wrap="square">
            <a:spAutoFit/>
          </a:bodyPr>
          <a:lstStyle/>
          <a:p>
            <a:pPr>
              <a:spcAft>
                <a:spcPts val="1200"/>
              </a:spcAft>
              <a:defRPr sz="2000" b="1">
                <a:solidFill>
                  <a:srgbClr val="FFFFFF"/>
                </a:solidFill>
                <a:latin typeface="Aptos"/>
              </a:defRPr>
            </a:pPr>
            <a:r>
              <a:t>CONTINUE</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show="0">
  <p:cSld>
    <p:bg>
      <p:bgPr>
        <a:solidFill>
          <a:srgbClr val="F7F4EB"/>
        </a:solidFill>
        <a:effectLst/>
      </p:bgPr>
    </p:bg>
    <p:spTree>
      <p:nvGrpSpPr>
        <p:cNvPr id="1" name=""/>
        <p:cNvGrpSpPr/>
        <p:nvPr/>
      </p:nvGrpSpPr>
      <p:grpSpPr/>
      <p:sp>
        <p:nvSpPr>
          <p:cNvPr id="2" name="Rectangle 1"/>
          <p:cNvSpPr/>
          <p:nvPr/>
        </p:nvSpPr>
        <p:spPr>
          <a:xfrm>
            <a:off x="0" y="0"/>
            <a:ext cx="12191695" cy="118872"/>
          </a:xfrm>
          <a:prstGeom prst="rect">
            <a:avLst/>
          </a:prstGeom>
          <a:solidFill>
            <a:srgbClr val="B998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292608"/>
            <a:ext cx="9144000" cy="365760"/>
          </a:xfrm>
          <a:prstGeom prst="rect">
            <a:avLst/>
          </a:prstGeom>
          <a:noFill/>
        </p:spPr>
        <p:txBody>
          <a:bodyPr wrap="square">
            <a:spAutoFit/>
          </a:bodyPr>
          <a:lstStyle/>
          <a:p>
            <a:pPr>
              <a:spcAft>
                <a:spcPts val="1200"/>
              </a:spcAft>
              <a:defRPr sz="1300" b="1">
                <a:solidFill>
                  <a:srgbClr val="506276"/>
                </a:solidFill>
                <a:latin typeface="Aptos"/>
              </a:defRPr>
            </a:pPr>
            <a:r>
              <a:t>SANDYWOOD INSTITUTE  /  IN-SERVICE EDUCATION</a:t>
            </a:r>
          </a:p>
        </p:txBody>
      </p:sp>
      <p:sp>
        <p:nvSpPr>
          <p:cNvPr id="4" name="TextBox 3"/>
          <p:cNvSpPr txBox="1"/>
          <p:nvPr/>
        </p:nvSpPr>
        <p:spPr>
          <a:xfrm>
            <a:off x="548640" y="822960"/>
            <a:ext cx="9692640" cy="777240"/>
          </a:xfrm>
          <a:prstGeom prst="rect">
            <a:avLst/>
          </a:prstGeom>
          <a:noFill/>
        </p:spPr>
        <p:txBody>
          <a:bodyPr wrap="square">
            <a:spAutoFit/>
          </a:bodyPr>
          <a:lstStyle/>
          <a:p>
            <a:pPr>
              <a:spcAft>
                <a:spcPts val="1200"/>
              </a:spcAft>
              <a:defRPr sz="3200" b="1">
                <a:solidFill>
                  <a:srgbClr val="0F2942"/>
                </a:solidFill>
                <a:latin typeface="Aptos"/>
              </a:defRPr>
            </a:pPr>
            <a:r>
              <a:t>Review and try again</a:t>
            </a:r>
          </a:p>
        </p:txBody>
      </p:sp>
      <p:pic>
        <p:nvPicPr>
          <p:cNvPr id="5" name="Picture 4" descr="5A66362E-9ADC-42B3-BFD9-7DC8890AAE10.jpeg"/>
          <p:cNvPicPr>
            <a:picLocks noChangeAspect="1"/>
          </p:cNvPicPr>
          <p:nvPr/>
        </p:nvPicPr>
        <p:blipFill>
          <a:blip r:embed="rId2"/>
          <a:stretch>
            <a:fillRect/>
          </a:stretch>
        </p:blipFill>
        <p:spPr>
          <a:xfrm>
            <a:off x="10716768" y="320040"/>
            <a:ext cx="884496" cy="1325880"/>
          </a:xfrm>
          <a:prstGeom prst="rect">
            <a:avLst/>
          </a:prstGeom>
        </p:spPr>
      </p:pic>
      <p:sp>
        <p:nvSpPr>
          <p:cNvPr id="6" name="Rectangle 5"/>
          <p:cNvSpPr/>
          <p:nvPr/>
        </p:nvSpPr>
        <p:spPr>
          <a:xfrm>
            <a:off x="0" y="6373368"/>
            <a:ext cx="12191695" cy="484632"/>
          </a:xfrm>
          <a:prstGeom prst="rect">
            <a:avLst/>
          </a:prstGeom>
          <a:solidFill>
            <a:srgbClr val="0F2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6437376"/>
            <a:ext cx="9144000" cy="274320"/>
          </a:xfrm>
          <a:prstGeom prst="rect">
            <a:avLst/>
          </a:prstGeom>
          <a:noFill/>
        </p:spPr>
        <p:txBody>
          <a:bodyPr wrap="square">
            <a:spAutoFit/>
          </a:bodyPr>
          <a:lstStyle/>
          <a:p>
            <a:pPr>
              <a:spcAft>
                <a:spcPts val="1200"/>
              </a:spcAft>
              <a:defRPr sz="1100" b="0">
                <a:solidFill>
                  <a:srgbClr val="FFFFFF"/>
                </a:solidFill>
                <a:latin typeface="Aptos"/>
              </a:defRPr>
            </a:pPr>
            <a:r>
              <a:t>In Education Partnership with NAHCE  •  Tambra Newton</a:t>
            </a:r>
          </a:p>
        </p:txBody>
      </p:sp>
      <p:sp>
        <p:nvSpPr>
          <p:cNvPr id="8" name="TextBox 7"/>
          <p:cNvSpPr txBox="1"/>
          <p:nvPr/>
        </p:nvSpPr>
        <p:spPr>
          <a:xfrm>
            <a:off x="10607040" y="6437376"/>
            <a:ext cx="1097280" cy="274320"/>
          </a:xfrm>
          <a:prstGeom prst="rect">
            <a:avLst/>
          </a:prstGeom>
          <a:noFill/>
        </p:spPr>
        <p:txBody>
          <a:bodyPr wrap="square">
            <a:spAutoFit/>
          </a:bodyPr>
          <a:lstStyle/>
          <a:p>
            <a:pPr>
              <a:spcAft>
                <a:spcPts val="1200"/>
              </a:spcAft>
              <a:defRPr sz="1100" b="0">
                <a:solidFill>
                  <a:srgbClr val="FFFFFF"/>
                </a:solidFill>
                <a:latin typeface="Aptos"/>
              </a:defRPr>
            </a:pPr>
            <a:r>
              <a:t>24</a:t>
            </a:r>
          </a:p>
        </p:txBody>
      </p:sp>
      <p:sp>
        <p:nvSpPr>
          <p:cNvPr id="9" name="Rectangle 8"/>
          <p:cNvSpPr/>
          <p:nvPr/>
        </p:nvSpPr>
        <p:spPr>
          <a:xfrm>
            <a:off x="822960" y="1920240"/>
            <a:ext cx="10424160" cy="256032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822960" y="1920240"/>
            <a:ext cx="64008" cy="2560320"/>
          </a:xfrm>
          <a:prstGeom prst="rect">
            <a:avLst/>
          </a:prstGeom>
          <a:solidFill>
            <a:srgbClr val="B998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051560" y="2084832"/>
            <a:ext cx="9966960" cy="411480"/>
          </a:xfrm>
          <a:prstGeom prst="rect">
            <a:avLst/>
          </a:prstGeom>
          <a:noFill/>
        </p:spPr>
        <p:txBody>
          <a:bodyPr wrap="square">
            <a:spAutoFit/>
          </a:bodyPr>
          <a:lstStyle/>
          <a:p>
            <a:pPr>
              <a:spcAft>
                <a:spcPts val="1200"/>
              </a:spcAft>
              <a:defRPr sz="1600" b="1">
                <a:solidFill>
                  <a:srgbClr val="506276"/>
                </a:solidFill>
                <a:latin typeface="Aptos"/>
              </a:defRPr>
            </a:pPr>
            <a:r>
              <a:t>THINK AGAIN</a:t>
            </a:r>
          </a:p>
        </p:txBody>
      </p:sp>
      <p:sp>
        <p:nvSpPr>
          <p:cNvPr id="12" name="TextBox 11"/>
          <p:cNvSpPr txBox="1"/>
          <p:nvPr/>
        </p:nvSpPr>
        <p:spPr>
          <a:xfrm>
            <a:off x="1051560" y="2651760"/>
            <a:ext cx="9966960" cy="1691639"/>
          </a:xfrm>
          <a:prstGeom prst="rect">
            <a:avLst/>
          </a:prstGeom>
          <a:noFill/>
        </p:spPr>
        <p:txBody>
          <a:bodyPr wrap="square">
            <a:spAutoFit/>
          </a:bodyPr>
          <a:lstStyle/>
          <a:p>
            <a:pPr>
              <a:spcAft>
                <a:spcPts val="1200"/>
              </a:spcAft>
              <a:defRPr sz="2400" b="0">
                <a:solidFill>
                  <a:srgbClr val="0F2942"/>
                </a:solidFill>
                <a:latin typeface="Aptos"/>
              </a:defRPr>
            </a:pPr>
            <a:r>
              <a:t>Return to the question and choose the response that protects children and documents the learning accurately.</a:t>
            </a:r>
          </a:p>
        </p:txBody>
      </p:sp>
      <p:sp>
        <p:nvSpPr>
          <p:cNvPr id="13" name="Rectangle 12">
            <a:hlinkClick action="ppaction://hlinksldjump" r:id="rId3"/>
          </p:cNvPr>
          <p:cNvSpPr/>
          <p:nvPr/>
        </p:nvSpPr>
        <p:spPr>
          <a:xfrm>
            <a:off x="822960" y="4983480"/>
            <a:ext cx="3657600" cy="685800"/>
          </a:xfrm>
          <a:prstGeom prst="rect">
            <a:avLst/>
          </a:prstGeom>
          <a:solidFill>
            <a:srgbClr val="0F2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a:hlinkClick action="ppaction://hlinksldjump" r:id="rId3"/>
          </p:cNvPr>
          <p:cNvSpPr txBox="1"/>
          <p:nvPr/>
        </p:nvSpPr>
        <p:spPr>
          <a:xfrm>
            <a:off x="1005840" y="5102352"/>
            <a:ext cx="3291840" cy="457200"/>
          </a:xfrm>
          <a:prstGeom prst="rect">
            <a:avLst/>
          </a:prstGeom>
          <a:noFill/>
        </p:spPr>
        <p:txBody>
          <a:bodyPr wrap="square">
            <a:spAutoFit/>
          </a:bodyPr>
          <a:lstStyle/>
          <a:p>
            <a:pPr>
              <a:spcAft>
                <a:spcPts val="1200"/>
              </a:spcAft>
              <a:defRPr sz="2000" b="1">
                <a:solidFill>
                  <a:srgbClr val="FFFFFF"/>
                </a:solidFill>
                <a:latin typeface="Aptos"/>
              </a:defRPr>
            </a:pPr>
            <a:r>
              <a:t>TRY AGAIN</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show="0">
  <p:cSld>
    <p:bg>
      <p:bgPr>
        <a:solidFill>
          <a:srgbClr val="F7F4EB"/>
        </a:solidFill>
        <a:effectLst/>
      </p:bgPr>
    </p:bg>
    <p:spTree>
      <p:nvGrpSpPr>
        <p:cNvPr id="1" name=""/>
        <p:cNvGrpSpPr/>
        <p:nvPr/>
      </p:nvGrpSpPr>
      <p:grpSpPr/>
      <p:sp>
        <p:nvSpPr>
          <p:cNvPr id="2" name="Rectangle 1"/>
          <p:cNvSpPr/>
          <p:nvPr/>
        </p:nvSpPr>
        <p:spPr>
          <a:xfrm>
            <a:off x="0" y="0"/>
            <a:ext cx="12191695" cy="118872"/>
          </a:xfrm>
          <a:prstGeom prst="rect">
            <a:avLst/>
          </a:prstGeom>
          <a:solidFill>
            <a:srgbClr val="B998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292608"/>
            <a:ext cx="9144000" cy="365760"/>
          </a:xfrm>
          <a:prstGeom prst="rect">
            <a:avLst/>
          </a:prstGeom>
          <a:noFill/>
        </p:spPr>
        <p:txBody>
          <a:bodyPr wrap="square">
            <a:spAutoFit/>
          </a:bodyPr>
          <a:lstStyle/>
          <a:p>
            <a:pPr>
              <a:spcAft>
                <a:spcPts val="1200"/>
              </a:spcAft>
              <a:defRPr sz="1300" b="1">
                <a:solidFill>
                  <a:srgbClr val="506276"/>
                </a:solidFill>
                <a:latin typeface="Aptos"/>
              </a:defRPr>
            </a:pPr>
            <a:r>
              <a:t>SANDYWOOD INSTITUTE  /  IN-SERVICE EDUCATION</a:t>
            </a:r>
          </a:p>
        </p:txBody>
      </p:sp>
      <p:sp>
        <p:nvSpPr>
          <p:cNvPr id="4" name="TextBox 3"/>
          <p:cNvSpPr txBox="1"/>
          <p:nvPr/>
        </p:nvSpPr>
        <p:spPr>
          <a:xfrm>
            <a:off x="548640" y="822960"/>
            <a:ext cx="9692640" cy="777240"/>
          </a:xfrm>
          <a:prstGeom prst="rect">
            <a:avLst/>
          </a:prstGeom>
          <a:noFill/>
        </p:spPr>
        <p:txBody>
          <a:bodyPr wrap="square">
            <a:spAutoFit/>
          </a:bodyPr>
          <a:lstStyle/>
          <a:p>
            <a:pPr>
              <a:spcAft>
                <a:spcPts val="1200"/>
              </a:spcAft>
              <a:defRPr sz="3200" b="1">
                <a:solidFill>
                  <a:srgbClr val="0F2942"/>
                </a:solidFill>
                <a:latin typeface="Aptos"/>
              </a:defRPr>
            </a:pPr>
            <a:r>
              <a:t>Interactive checkpoint 5</a:t>
            </a:r>
          </a:p>
        </p:txBody>
      </p:sp>
      <p:pic>
        <p:nvPicPr>
          <p:cNvPr id="5" name="Picture 4" descr="5A66362E-9ADC-42B3-BFD9-7DC8890AAE10.jpeg"/>
          <p:cNvPicPr>
            <a:picLocks noChangeAspect="1"/>
          </p:cNvPicPr>
          <p:nvPr/>
        </p:nvPicPr>
        <p:blipFill>
          <a:blip r:embed="rId2"/>
          <a:stretch>
            <a:fillRect/>
          </a:stretch>
        </p:blipFill>
        <p:spPr>
          <a:xfrm>
            <a:off x="10716768" y="320040"/>
            <a:ext cx="884496" cy="1325880"/>
          </a:xfrm>
          <a:prstGeom prst="rect">
            <a:avLst/>
          </a:prstGeom>
        </p:spPr>
      </p:pic>
      <p:sp>
        <p:nvSpPr>
          <p:cNvPr id="6" name="Rectangle 5"/>
          <p:cNvSpPr/>
          <p:nvPr/>
        </p:nvSpPr>
        <p:spPr>
          <a:xfrm>
            <a:off x="0" y="6373368"/>
            <a:ext cx="12191695" cy="484632"/>
          </a:xfrm>
          <a:prstGeom prst="rect">
            <a:avLst/>
          </a:prstGeom>
          <a:solidFill>
            <a:srgbClr val="0F2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6437376"/>
            <a:ext cx="9144000" cy="274320"/>
          </a:xfrm>
          <a:prstGeom prst="rect">
            <a:avLst/>
          </a:prstGeom>
          <a:noFill/>
        </p:spPr>
        <p:txBody>
          <a:bodyPr wrap="square">
            <a:spAutoFit/>
          </a:bodyPr>
          <a:lstStyle/>
          <a:p>
            <a:pPr>
              <a:spcAft>
                <a:spcPts val="1200"/>
              </a:spcAft>
              <a:defRPr sz="1100" b="0">
                <a:solidFill>
                  <a:srgbClr val="FFFFFF"/>
                </a:solidFill>
                <a:latin typeface="Aptos"/>
              </a:defRPr>
            </a:pPr>
            <a:r>
              <a:t>In Education Partnership with NAHCE  •  Tambra Newton</a:t>
            </a:r>
          </a:p>
        </p:txBody>
      </p:sp>
      <p:sp>
        <p:nvSpPr>
          <p:cNvPr id="8" name="TextBox 7"/>
          <p:cNvSpPr txBox="1"/>
          <p:nvPr/>
        </p:nvSpPr>
        <p:spPr>
          <a:xfrm>
            <a:off x="10607040" y="6437376"/>
            <a:ext cx="1097280" cy="274320"/>
          </a:xfrm>
          <a:prstGeom prst="rect">
            <a:avLst/>
          </a:prstGeom>
          <a:noFill/>
        </p:spPr>
        <p:txBody>
          <a:bodyPr wrap="square">
            <a:spAutoFit/>
          </a:bodyPr>
          <a:lstStyle/>
          <a:p>
            <a:pPr>
              <a:spcAft>
                <a:spcPts val="1200"/>
              </a:spcAft>
              <a:defRPr sz="1100" b="0">
                <a:solidFill>
                  <a:srgbClr val="FFFFFF"/>
                </a:solidFill>
                <a:latin typeface="Aptos"/>
              </a:defRPr>
            </a:pPr>
            <a:r>
              <a:t>25</a:t>
            </a:r>
          </a:p>
        </p:txBody>
      </p:sp>
      <p:sp>
        <p:nvSpPr>
          <p:cNvPr id="9" name="TextBox 8"/>
          <p:cNvSpPr txBox="1"/>
          <p:nvPr/>
        </p:nvSpPr>
        <p:spPr>
          <a:xfrm>
            <a:off x="685800" y="1645920"/>
            <a:ext cx="10424160" cy="914400"/>
          </a:xfrm>
          <a:prstGeom prst="rect">
            <a:avLst/>
          </a:prstGeom>
          <a:noFill/>
        </p:spPr>
        <p:txBody>
          <a:bodyPr wrap="square">
            <a:spAutoFit/>
          </a:bodyPr>
          <a:lstStyle/>
          <a:p>
            <a:pPr>
              <a:spcAft>
                <a:spcPts val="1200"/>
              </a:spcAft>
              <a:defRPr sz="2600" b="1">
                <a:solidFill>
                  <a:srgbClr val="0F2942"/>
                </a:solidFill>
                <a:latin typeface="Aptos"/>
              </a:defRPr>
            </a:pPr>
            <a:r>
              <a:t>Which proves completion of this two-hour course?</a:t>
            </a:r>
          </a:p>
        </p:txBody>
      </p:sp>
      <p:sp>
        <p:nvSpPr>
          <p:cNvPr id="10" name="Rectangle 9">
            <a:hlinkClick action="ppaction://hlinksldjump" r:id="rId4"/>
          </p:cNvPr>
          <p:cNvSpPr/>
          <p:nvPr/>
        </p:nvSpPr>
        <p:spPr>
          <a:xfrm>
            <a:off x="731520" y="2788920"/>
            <a:ext cx="10607040" cy="822960"/>
          </a:xfrm>
          <a:prstGeom prst="rect">
            <a:avLst/>
          </a:prstGeom>
          <a:solidFill>
            <a:srgbClr val="0F2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a:hlinkClick action="ppaction://hlinksldjump" r:id="rId4"/>
          </p:cNvPr>
          <p:cNvSpPr txBox="1"/>
          <p:nvPr/>
        </p:nvSpPr>
        <p:spPr>
          <a:xfrm>
            <a:off x="914400" y="2898648"/>
            <a:ext cx="10149840" cy="640080"/>
          </a:xfrm>
          <a:prstGeom prst="rect">
            <a:avLst/>
          </a:prstGeom>
          <a:noFill/>
        </p:spPr>
        <p:txBody>
          <a:bodyPr wrap="square">
            <a:spAutoFit/>
          </a:bodyPr>
          <a:lstStyle/>
          <a:p>
            <a:pPr>
              <a:spcAft>
                <a:spcPts val="1200"/>
              </a:spcAft>
              <a:defRPr sz="2000" b="0">
                <a:solidFill>
                  <a:srgbClr val="FFFFFF"/>
                </a:solidFill>
                <a:latin typeface="Aptos"/>
              </a:defRPr>
            </a:pPr>
            <a:r>
              <a:t>A. A passing quiz alone</a:t>
            </a:r>
          </a:p>
        </p:txBody>
      </p:sp>
      <p:sp>
        <p:nvSpPr>
          <p:cNvPr id="12" name="Rectangle 11">
            <a:hlinkClick action="ppaction://hlinksldjump" r:id="rId4"/>
          </p:cNvPr>
          <p:cNvSpPr/>
          <p:nvPr/>
        </p:nvSpPr>
        <p:spPr>
          <a:xfrm>
            <a:off x="731520" y="3749039"/>
            <a:ext cx="10607040" cy="822960"/>
          </a:xfrm>
          <a:prstGeom prst="rect">
            <a:avLst/>
          </a:prstGeom>
          <a:solidFill>
            <a:srgbClr val="0F2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a:hlinkClick action="ppaction://hlinksldjump" r:id="rId4"/>
          </p:cNvPr>
          <p:cNvSpPr txBox="1"/>
          <p:nvPr/>
        </p:nvSpPr>
        <p:spPr>
          <a:xfrm>
            <a:off x="914400" y="3858768"/>
            <a:ext cx="10149840" cy="640080"/>
          </a:xfrm>
          <a:prstGeom prst="rect">
            <a:avLst/>
          </a:prstGeom>
          <a:noFill/>
        </p:spPr>
        <p:txBody>
          <a:bodyPr wrap="square">
            <a:spAutoFit/>
          </a:bodyPr>
          <a:lstStyle/>
          <a:p>
            <a:pPr>
              <a:spcAft>
                <a:spcPts val="1200"/>
              </a:spcAft>
              <a:defRPr sz="2000" b="0">
                <a:solidFill>
                  <a:srgbClr val="FFFFFF"/>
                </a:solidFill>
                <a:latin typeface="Aptos"/>
              </a:defRPr>
            </a:pPr>
            <a:r>
              <a:t>B. Opening a video link</a:t>
            </a:r>
          </a:p>
        </p:txBody>
      </p:sp>
      <p:sp>
        <p:nvSpPr>
          <p:cNvPr id="14" name="Rectangle 13">
            <a:hlinkClick action="ppaction://hlinksldjump" r:id="rId5"/>
          </p:cNvPr>
          <p:cNvSpPr/>
          <p:nvPr/>
        </p:nvSpPr>
        <p:spPr>
          <a:xfrm>
            <a:off x="731520" y="4709160"/>
            <a:ext cx="10607040" cy="822960"/>
          </a:xfrm>
          <a:prstGeom prst="rect">
            <a:avLst/>
          </a:prstGeom>
          <a:solidFill>
            <a:srgbClr val="0F2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a:hlinkClick action="ppaction://hlinksldjump" r:id="rId5"/>
          </p:cNvPr>
          <p:cNvSpPr txBox="1"/>
          <p:nvPr/>
        </p:nvSpPr>
        <p:spPr>
          <a:xfrm>
            <a:off x="914400" y="4818888"/>
            <a:ext cx="10149840" cy="640080"/>
          </a:xfrm>
          <a:prstGeom prst="rect">
            <a:avLst/>
          </a:prstGeom>
          <a:noFill/>
        </p:spPr>
        <p:txBody>
          <a:bodyPr wrap="square">
            <a:spAutoFit/>
          </a:bodyPr>
          <a:lstStyle/>
          <a:p>
            <a:pPr>
              <a:spcAft>
                <a:spcPts val="1200"/>
              </a:spcAft>
              <a:defRPr sz="2000" b="0">
                <a:solidFill>
                  <a:srgbClr val="FFFFFF"/>
                </a:solidFill>
                <a:latin typeface="Aptos"/>
              </a:defRPr>
            </a:pPr>
            <a:r>
              <a:t>C. Verified 120 instructional minutes, completed activities and a passing course check</a:t>
            </a:r>
          </a:p>
        </p:txBody>
      </p:sp>
      <p:sp>
        <p:nvSpPr>
          <p:cNvPr id="16" name="TextBox 15"/>
          <p:cNvSpPr txBox="1"/>
          <p:nvPr/>
        </p:nvSpPr>
        <p:spPr>
          <a:xfrm>
            <a:off x="731520" y="5806440"/>
            <a:ext cx="10424160" cy="320040"/>
          </a:xfrm>
          <a:prstGeom prst="rect">
            <a:avLst/>
          </a:prstGeom>
          <a:noFill/>
        </p:spPr>
        <p:txBody>
          <a:bodyPr wrap="square">
            <a:spAutoFit/>
          </a:bodyPr>
          <a:lstStyle/>
          <a:p>
            <a:pPr>
              <a:spcAft>
                <a:spcPts val="1200"/>
              </a:spcAft>
              <a:defRPr sz="1300" b="0">
                <a:solidFill>
                  <a:srgbClr val="506276"/>
                </a:solidFill>
                <a:latin typeface="Aptos"/>
              </a:defRPr>
            </a:pPr>
            <a:r>
              <a:t>Click an answer in Slide Show mode. Responses are practice; scores are not stored.</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show="0">
  <p:cSld>
    <p:bg>
      <p:bgPr>
        <a:solidFill>
          <a:srgbClr val="F7F4EB"/>
        </a:solidFill>
        <a:effectLst/>
      </p:bgPr>
    </p:bg>
    <p:spTree>
      <p:nvGrpSpPr>
        <p:cNvPr id="1" name=""/>
        <p:cNvGrpSpPr/>
        <p:nvPr/>
      </p:nvGrpSpPr>
      <p:grpSpPr/>
      <p:sp>
        <p:nvSpPr>
          <p:cNvPr id="2" name="Rectangle 1"/>
          <p:cNvSpPr/>
          <p:nvPr/>
        </p:nvSpPr>
        <p:spPr>
          <a:xfrm>
            <a:off x="0" y="0"/>
            <a:ext cx="12191695" cy="118872"/>
          </a:xfrm>
          <a:prstGeom prst="rect">
            <a:avLst/>
          </a:prstGeom>
          <a:solidFill>
            <a:srgbClr val="B998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292608"/>
            <a:ext cx="9144000" cy="365760"/>
          </a:xfrm>
          <a:prstGeom prst="rect">
            <a:avLst/>
          </a:prstGeom>
          <a:noFill/>
        </p:spPr>
        <p:txBody>
          <a:bodyPr wrap="square">
            <a:spAutoFit/>
          </a:bodyPr>
          <a:lstStyle/>
          <a:p>
            <a:pPr>
              <a:spcAft>
                <a:spcPts val="1200"/>
              </a:spcAft>
              <a:defRPr sz="1300" b="1">
                <a:solidFill>
                  <a:srgbClr val="506276"/>
                </a:solidFill>
                <a:latin typeface="Aptos"/>
              </a:defRPr>
            </a:pPr>
            <a:r>
              <a:t>SANDYWOOD INSTITUTE  /  IN-SERVICE EDUCATION</a:t>
            </a:r>
          </a:p>
        </p:txBody>
      </p:sp>
      <p:sp>
        <p:nvSpPr>
          <p:cNvPr id="4" name="TextBox 3"/>
          <p:cNvSpPr txBox="1"/>
          <p:nvPr/>
        </p:nvSpPr>
        <p:spPr>
          <a:xfrm>
            <a:off x="548640" y="822960"/>
            <a:ext cx="9692640" cy="777240"/>
          </a:xfrm>
          <a:prstGeom prst="rect">
            <a:avLst/>
          </a:prstGeom>
          <a:noFill/>
        </p:spPr>
        <p:txBody>
          <a:bodyPr wrap="square">
            <a:spAutoFit/>
          </a:bodyPr>
          <a:lstStyle/>
          <a:p>
            <a:pPr>
              <a:spcAft>
                <a:spcPts val="1200"/>
              </a:spcAft>
              <a:defRPr sz="3200" b="1">
                <a:solidFill>
                  <a:srgbClr val="0F2942"/>
                </a:solidFill>
                <a:latin typeface="Aptos"/>
              </a:defRPr>
            </a:pPr>
            <a:r>
              <a:t>Correct — explain your decision</a:t>
            </a:r>
          </a:p>
        </p:txBody>
      </p:sp>
      <p:pic>
        <p:nvPicPr>
          <p:cNvPr id="5" name="Picture 4" descr="5A66362E-9ADC-42B3-BFD9-7DC8890AAE10.jpeg"/>
          <p:cNvPicPr>
            <a:picLocks noChangeAspect="1"/>
          </p:cNvPicPr>
          <p:nvPr/>
        </p:nvPicPr>
        <p:blipFill>
          <a:blip r:embed="rId2"/>
          <a:stretch>
            <a:fillRect/>
          </a:stretch>
        </p:blipFill>
        <p:spPr>
          <a:xfrm>
            <a:off x="10716768" y="320040"/>
            <a:ext cx="884496" cy="1325880"/>
          </a:xfrm>
          <a:prstGeom prst="rect">
            <a:avLst/>
          </a:prstGeom>
        </p:spPr>
      </p:pic>
      <p:sp>
        <p:nvSpPr>
          <p:cNvPr id="6" name="Rectangle 5"/>
          <p:cNvSpPr/>
          <p:nvPr/>
        </p:nvSpPr>
        <p:spPr>
          <a:xfrm>
            <a:off x="0" y="6373368"/>
            <a:ext cx="12191695" cy="484632"/>
          </a:xfrm>
          <a:prstGeom prst="rect">
            <a:avLst/>
          </a:prstGeom>
          <a:solidFill>
            <a:srgbClr val="0F2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6437376"/>
            <a:ext cx="9144000" cy="274320"/>
          </a:xfrm>
          <a:prstGeom prst="rect">
            <a:avLst/>
          </a:prstGeom>
          <a:noFill/>
        </p:spPr>
        <p:txBody>
          <a:bodyPr wrap="square">
            <a:spAutoFit/>
          </a:bodyPr>
          <a:lstStyle/>
          <a:p>
            <a:pPr>
              <a:spcAft>
                <a:spcPts val="1200"/>
              </a:spcAft>
              <a:defRPr sz="1100" b="0">
                <a:solidFill>
                  <a:srgbClr val="FFFFFF"/>
                </a:solidFill>
                <a:latin typeface="Aptos"/>
              </a:defRPr>
            </a:pPr>
            <a:r>
              <a:t>In Education Partnership with NAHCE  •  Tambra Newton</a:t>
            </a:r>
          </a:p>
        </p:txBody>
      </p:sp>
      <p:sp>
        <p:nvSpPr>
          <p:cNvPr id="8" name="TextBox 7"/>
          <p:cNvSpPr txBox="1"/>
          <p:nvPr/>
        </p:nvSpPr>
        <p:spPr>
          <a:xfrm>
            <a:off x="10607040" y="6437376"/>
            <a:ext cx="1097280" cy="274320"/>
          </a:xfrm>
          <a:prstGeom prst="rect">
            <a:avLst/>
          </a:prstGeom>
          <a:noFill/>
        </p:spPr>
        <p:txBody>
          <a:bodyPr wrap="square">
            <a:spAutoFit/>
          </a:bodyPr>
          <a:lstStyle/>
          <a:p>
            <a:pPr>
              <a:spcAft>
                <a:spcPts val="1200"/>
              </a:spcAft>
              <a:defRPr sz="1100" b="0">
                <a:solidFill>
                  <a:srgbClr val="FFFFFF"/>
                </a:solidFill>
                <a:latin typeface="Aptos"/>
              </a:defRPr>
            </a:pPr>
            <a:r>
              <a:t>26</a:t>
            </a:r>
          </a:p>
        </p:txBody>
      </p:sp>
      <p:sp>
        <p:nvSpPr>
          <p:cNvPr id="9" name="Rectangle 8"/>
          <p:cNvSpPr/>
          <p:nvPr/>
        </p:nvSpPr>
        <p:spPr>
          <a:xfrm>
            <a:off x="822960" y="1920240"/>
            <a:ext cx="10424160" cy="256032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822960" y="1920240"/>
            <a:ext cx="64008" cy="2560320"/>
          </a:xfrm>
          <a:prstGeom prst="rect">
            <a:avLst/>
          </a:prstGeom>
          <a:solidFill>
            <a:srgbClr val="B998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051560" y="2084832"/>
            <a:ext cx="9966960" cy="411480"/>
          </a:xfrm>
          <a:prstGeom prst="rect">
            <a:avLst/>
          </a:prstGeom>
          <a:noFill/>
        </p:spPr>
        <p:txBody>
          <a:bodyPr wrap="square">
            <a:spAutoFit/>
          </a:bodyPr>
          <a:lstStyle/>
          <a:p>
            <a:pPr>
              <a:spcAft>
                <a:spcPts val="1200"/>
              </a:spcAft>
              <a:defRPr sz="1600" b="1">
                <a:solidFill>
                  <a:srgbClr val="506276"/>
                </a:solidFill>
                <a:latin typeface="Aptos"/>
              </a:defRPr>
            </a:pPr>
            <a:r>
              <a:t>CORRECT ANSWER</a:t>
            </a:r>
          </a:p>
        </p:txBody>
      </p:sp>
      <p:sp>
        <p:nvSpPr>
          <p:cNvPr id="12" name="TextBox 11"/>
          <p:cNvSpPr txBox="1"/>
          <p:nvPr/>
        </p:nvSpPr>
        <p:spPr>
          <a:xfrm>
            <a:off x="1051560" y="2651760"/>
            <a:ext cx="9966960" cy="1691639"/>
          </a:xfrm>
          <a:prstGeom prst="rect">
            <a:avLst/>
          </a:prstGeom>
          <a:noFill/>
        </p:spPr>
        <p:txBody>
          <a:bodyPr wrap="square">
            <a:spAutoFit/>
          </a:bodyPr>
          <a:lstStyle/>
          <a:p>
            <a:pPr>
              <a:spcAft>
                <a:spcPts val="1200"/>
              </a:spcAft>
              <a:defRPr sz="2400" b="0">
                <a:solidFill>
                  <a:srgbClr val="0F2942"/>
                </a:solidFill>
                <a:latin typeface="Aptos"/>
              </a:defRPr>
            </a:pPr>
            <a:r>
              <a:t>Verified 120 instructional minutes, completed activities and a passing course check</a:t>
            </a:r>
          </a:p>
        </p:txBody>
      </p:sp>
      <p:sp>
        <p:nvSpPr>
          <p:cNvPr id="13" name="Rectangle 12">
            <a:hlinkClick action="ppaction://hlinksldjump" r:id="rId4"/>
          </p:cNvPr>
          <p:cNvSpPr/>
          <p:nvPr/>
        </p:nvSpPr>
        <p:spPr>
          <a:xfrm>
            <a:off x="822960" y="4983480"/>
            <a:ext cx="3657600" cy="685800"/>
          </a:xfrm>
          <a:prstGeom prst="rect">
            <a:avLst/>
          </a:prstGeom>
          <a:solidFill>
            <a:srgbClr val="0F2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a:hlinkClick action="ppaction://hlinksldjump" r:id="rId4"/>
          </p:cNvPr>
          <p:cNvSpPr txBox="1"/>
          <p:nvPr/>
        </p:nvSpPr>
        <p:spPr>
          <a:xfrm>
            <a:off x="1005840" y="5102352"/>
            <a:ext cx="3291840" cy="457200"/>
          </a:xfrm>
          <a:prstGeom prst="rect">
            <a:avLst/>
          </a:prstGeom>
          <a:noFill/>
        </p:spPr>
        <p:txBody>
          <a:bodyPr wrap="square">
            <a:spAutoFit/>
          </a:bodyPr>
          <a:lstStyle/>
          <a:p>
            <a:pPr>
              <a:spcAft>
                <a:spcPts val="1200"/>
              </a:spcAft>
              <a:defRPr sz="2000" b="1">
                <a:solidFill>
                  <a:srgbClr val="FFFFFF"/>
                </a:solidFill>
                <a:latin typeface="Aptos"/>
              </a:defRPr>
            </a:pPr>
            <a:r>
              <a:t>CONTINUE</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show="0">
  <p:cSld>
    <p:bg>
      <p:bgPr>
        <a:solidFill>
          <a:srgbClr val="F7F4EB"/>
        </a:solidFill>
        <a:effectLst/>
      </p:bgPr>
    </p:bg>
    <p:spTree>
      <p:nvGrpSpPr>
        <p:cNvPr id="1" name=""/>
        <p:cNvGrpSpPr/>
        <p:nvPr/>
      </p:nvGrpSpPr>
      <p:grpSpPr/>
      <p:sp>
        <p:nvSpPr>
          <p:cNvPr id="2" name="Rectangle 1"/>
          <p:cNvSpPr/>
          <p:nvPr/>
        </p:nvSpPr>
        <p:spPr>
          <a:xfrm>
            <a:off x="0" y="0"/>
            <a:ext cx="12191695" cy="118872"/>
          </a:xfrm>
          <a:prstGeom prst="rect">
            <a:avLst/>
          </a:prstGeom>
          <a:solidFill>
            <a:srgbClr val="B998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292608"/>
            <a:ext cx="9144000" cy="365760"/>
          </a:xfrm>
          <a:prstGeom prst="rect">
            <a:avLst/>
          </a:prstGeom>
          <a:noFill/>
        </p:spPr>
        <p:txBody>
          <a:bodyPr wrap="square">
            <a:spAutoFit/>
          </a:bodyPr>
          <a:lstStyle/>
          <a:p>
            <a:pPr>
              <a:spcAft>
                <a:spcPts val="1200"/>
              </a:spcAft>
              <a:defRPr sz="1300" b="1">
                <a:solidFill>
                  <a:srgbClr val="506276"/>
                </a:solidFill>
                <a:latin typeface="Aptos"/>
              </a:defRPr>
            </a:pPr>
            <a:r>
              <a:t>SANDYWOOD INSTITUTE  /  IN-SERVICE EDUCATION</a:t>
            </a:r>
          </a:p>
        </p:txBody>
      </p:sp>
      <p:sp>
        <p:nvSpPr>
          <p:cNvPr id="4" name="TextBox 3"/>
          <p:cNvSpPr txBox="1"/>
          <p:nvPr/>
        </p:nvSpPr>
        <p:spPr>
          <a:xfrm>
            <a:off x="548640" y="822960"/>
            <a:ext cx="9692640" cy="777240"/>
          </a:xfrm>
          <a:prstGeom prst="rect">
            <a:avLst/>
          </a:prstGeom>
          <a:noFill/>
        </p:spPr>
        <p:txBody>
          <a:bodyPr wrap="square">
            <a:spAutoFit/>
          </a:bodyPr>
          <a:lstStyle/>
          <a:p>
            <a:pPr>
              <a:spcAft>
                <a:spcPts val="1200"/>
              </a:spcAft>
              <a:defRPr sz="3200" b="1">
                <a:solidFill>
                  <a:srgbClr val="0F2942"/>
                </a:solidFill>
                <a:latin typeface="Aptos"/>
              </a:defRPr>
            </a:pPr>
            <a:r>
              <a:t>Review and try again</a:t>
            </a:r>
          </a:p>
        </p:txBody>
      </p:sp>
      <p:pic>
        <p:nvPicPr>
          <p:cNvPr id="5" name="Picture 4" descr="5A66362E-9ADC-42B3-BFD9-7DC8890AAE10.jpeg"/>
          <p:cNvPicPr>
            <a:picLocks noChangeAspect="1"/>
          </p:cNvPicPr>
          <p:nvPr/>
        </p:nvPicPr>
        <p:blipFill>
          <a:blip r:embed="rId2"/>
          <a:stretch>
            <a:fillRect/>
          </a:stretch>
        </p:blipFill>
        <p:spPr>
          <a:xfrm>
            <a:off x="10716768" y="320040"/>
            <a:ext cx="884496" cy="1325880"/>
          </a:xfrm>
          <a:prstGeom prst="rect">
            <a:avLst/>
          </a:prstGeom>
        </p:spPr>
      </p:pic>
      <p:sp>
        <p:nvSpPr>
          <p:cNvPr id="6" name="Rectangle 5"/>
          <p:cNvSpPr/>
          <p:nvPr/>
        </p:nvSpPr>
        <p:spPr>
          <a:xfrm>
            <a:off x="0" y="6373368"/>
            <a:ext cx="12191695" cy="484632"/>
          </a:xfrm>
          <a:prstGeom prst="rect">
            <a:avLst/>
          </a:prstGeom>
          <a:solidFill>
            <a:srgbClr val="0F2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6437376"/>
            <a:ext cx="9144000" cy="274320"/>
          </a:xfrm>
          <a:prstGeom prst="rect">
            <a:avLst/>
          </a:prstGeom>
          <a:noFill/>
        </p:spPr>
        <p:txBody>
          <a:bodyPr wrap="square">
            <a:spAutoFit/>
          </a:bodyPr>
          <a:lstStyle/>
          <a:p>
            <a:pPr>
              <a:spcAft>
                <a:spcPts val="1200"/>
              </a:spcAft>
              <a:defRPr sz="1100" b="0">
                <a:solidFill>
                  <a:srgbClr val="FFFFFF"/>
                </a:solidFill>
                <a:latin typeface="Aptos"/>
              </a:defRPr>
            </a:pPr>
            <a:r>
              <a:t>In Education Partnership with NAHCE  •  Tambra Newton</a:t>
            </a:r>
          </a:p>
        </p:txBody>
      </p:sp>
      <p:sp>
        <p:nvSpPr>
          <p:cNvPr id="8" name="TextBox 7"/>
          <p:cNvSpPr txBox="1"/>
          <p:nvPr/>
        </p:nvSpPr>
        <p:spPr>
          <a:xfrm>
            <a:off x="10607040" y="6437376"/>
            <a:ext cx="1097280" cy="274320"/>
          </a:xfrm>
          <a:prstGeom prst="rect">
            <a:avLst/>
          </a:prstGeom>
          <a:noFill/>
        </p:spPr>
        <p:txBody>
          <a:bodyPr wrap="square">
            <a:spAutoFit/>
          </a:bodyPr>
          <a:lstStyle/>
          <a:p>
            <a:pPr>
              <a:spcAft>
                <a:spcPts val="1200"/>
              </a:spcAft>
              <a:defRPr sz="1100" b="0">
                <a:solidFill>
                  <a:srgbClr val="FFFFFF"/>
                </a:solidFill>
                <a:latin typeface="Aptos"/>
              </a:defRPr>
            </a:pPr>
            <a:r>
              <a:t>27</a:t>
            </a:r>
          </a:p>
        </p:txBody>
      </p:sp>
      <p:sp>
        <p:nvSpPr>
          <p:cNvPr id="9" name="Rectangle 8"/>
          <p:cNvSpPr/>
          <p:nvPr/>
        </p:nvSpPr>
        <p:spPr>
          <a:xfrm>
            <a:off x="822960" y="1920240"/>
            <a:ext cx="10424160" cy="256032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822960" y="1920240"/>
            <a:ext cx="64008" cy="2560320"/>
          </a:xfrm>
          <a:prstGeom prst="rect">
            <a:avLst/>
          </a:prstGeom>
          <a:solidFill>
            <a:srgbClr val="B998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051560" y="2084832"/>
            <a:ext cx="9966960" cy="411480"/>
          </a:xfrm>
          <a:prstGeom prst="rect">
            <a:avLst/>
          </a:prstGeom>
          <a:noFill/>
        </p:spPr>
        <p:txBody>
          <a:bodyPr wrap="square">
            <a:spAutoFit/>
          </a:bodyPr>
          <a:lstStyle/>
          <a:p>
            <a:pPr>
              <a:spcAft>
                <a:spcPts val="1200"/>
              </a:spcAft>
              <a:defRPr sz="1600" b="1">
                <a:solidFill>
                  <a:srgbClr val="506276"/>
                </a:solidFill>
                <a:latin typeface="Aptos"/>
              </a:defRPr>
            </a:pPr>
            <a:r>
              <a:t>THINK AGAIN</a:t>
            </a:r>
          </a:p>
        </p:txBody>
      </p:sp>
      <p:sp>
        <p:nvSpPr>
          <p:cNvPr id="12" name="TextBox 11"/>
          <p:cNvSpPr txBox="1"/>
          <p:nvPr/>
        </p:nvSpPr>
        <p:spPr>
          <a:xfrm>
            <a:off x="1051560" y="2651760"/>
            <a:ext cx="9966960" cy="1691639"/>
          </a:xfrm>
          <a:prstGeom prst="rect">
            <a:avLst/>
          </a:prstGeom>
          <a:noFill/>
        </p:spPr>
        <p:txBody>
          <a:bodyPr wrap="square">
            <a:spAutoFit/>
          </a:bodyPr>
          <a:lstStyle/>
          <a:p>
            <a:pPr>
              <a:spcAft>
                <a:spcPts val="1200"/>
              </a:spcAft>
              <a:defRPr sz="2400" b="0">
                <a:solidFill>
                  <a:srgbClr val="0F2942"/>
                </a:solidFill>
                <a:latin typeface="Aptos"/>
              </a:defRPr>
            </a:pPr>
            <a:r>
              <a:t>Return to the question and choose the response that protects children and documents the learning accurately.</a:t>
            </a:r>
          </a:p>
        </p:txBody>
      </p:sp>
      <p:sp>
        <p:nvSpPr>
          <p:cNvPr id="13" name="Rectangle 12">
            <a:hlinkClick action="ppaction://hlinksldjump" r:id="rId3"/>
          </p:cNvPr>
          <p:cNvSpPr/>
          <p:nvPr/>
        </p:nvSpPr>
        <p:spPr>
          <a:xfrm>
            <a:off x="822960" y="4983480"/>
            <a:ext cx="3657600" cy="685800"/>
          </a:xfrm>
          <a:prstGeom prst="rect">
            <a:avLst/>
          </a:prstGeom>
          <a:solidFill>
            <a:srgbClr val="0F2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a:hlinkClick action="ppaction://hlinksldjump" r:id="rId3"/>
          </p:cNvPr>
          <p:cNvSpPr txBox="1"/>
          <p:nvPr/>
        </p:nvSpPr>
        <p:spPr>
          <a:xfrm>
            <a:off x="1005840" y="5102352"/>
            <a:ext cx="3291840" cy="457200"/>
          </a:xfrm>
          <a:prstGeom prst="rect">
            <a:avLst/>
          </a:prstGeom>
          <a:noFill/>
        </p:spPr>
        <p:txBody>
          <a:bodyPr wrap="square">
            <a:spAutoFit/>
          </a:bodyPr>
          <a:lstStyle/>
          <a:p>
            <a:pPr>
              <a:spcAft>
                <a:spcPts val="1200"/>
              </a:spcAft>
              <a:defRPr sz="2000" b="1">
                <a:solidFill>
                  <a:srgbClr val="FFFFFF"/>
                </a:solidFill>
                <a:latin typeface="Aptos"/>
              </a:defRPr>
            </a:pPr>
            <a:r>
              <a:t>TRY AGAIN</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show="0">
  <p:cSld>
    <p:bg>
      <p:bgPr>
        <a:solidFill>
          <a:srgbClr val="F7F4EB"/>
        </a:solidFill>
        <a:effectLst/>
      </p:bgPr>
    </p:bg>
    <p:spTree>
      <p:nvGrpSpPr>
        <p:cNvPr id="1" name=""/>
        <p:cNvGrpSpPr/>
        <p:nvPr/>
      </p:nvGrpSpPr>
      <p:grpSpPr/>
      <p:sp>
        <p:nvSpPr>
          <p:cNvPr id="2" name="Rectangle 1"/>
          <p:cNvSpPr/>
          <p:nvPr/>
        </p:nvSpPr>
        <p:spPr>
          <a:xfrm>
            <a:off x="0" y="0"/>
            <a:ext cx="12191695" cy="118872"/>
          </a:xfrm>
          <a:prstGeom prst="rect">
            <a:avLst/>
          </a:prstGeom>
          <a:solidFill>
            <a:srgbClr val="B998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292608"/>
            <a:ext cx="9144000" cy="365760"/>
          </a:xfrm>
          <a:prstGeom prst="rect">
            <a:avLst/>
          </a:prstGeom>
          <a:noFill/>
        </p:spPr>
        <p:txBody>
          <a:bodyPr wrap="square">
            <a:spAutoFit/>
          </a:bodyPr>
          <a:lstStyle/>
          <a:p>
            <a:pPr>
              <a:spcAft>
                <a:spcPts val="1200"/>
              </a:spcAft>
              <a:defRPr sz="1300" b="1">
                <a:solidFill>
                  <a:srgbClr val="506276"/>
                </a:solidFill>
                <a:latin typeface="Aptos"/>
              </a:defRPr>
            </a:pPr>
            <a:r>
              <a:t>SANDYWOOD INSTITUTE  /  IN-SERVICE EDUCATION</a:t>
            </a:r>
          </a:p>
        </p:txBody>
      </p:sp>
      <p:sp>
        <p:nvSpPr>
          <p:cNvPr id="4" name="TextBox 3"/>
          <p:cNvSpPr txBox="1"/>
          <p:nvPr/>
        </p:nvSpPr>
        <p:spPr>
          <a:xfrm>
            <a:off x="548640" y="822960"/>
            <a:ext cx="9692640" cy="777240"/>
          </a:xfrm>
          <a:prstGeom prst="rect">
            <a:avLst/>
          </a:prstGeom>
          <a:noFill/>
        </p:spPr>
        <p:txBody>
          <a:bodyPr wrap="square">
            <a:spAutoFit/>
          </a:bodyPr>
          <a:lstStyle/>
          <a:p>
            <a:pPr>
              <a:spcAft>
                <a:spcPts val="1200"/>
              </a:spcAft>
              <a:defRPr sz="3200" b="1">
                <a:solidFill>
                  <a:srgbClr val="0F2942"/>
                </a:solidFill>
                <a:latin typeface="Aptos"/>
              </a:defRPr>
            </a:pPr>
            <a:r>
              <a:t>Learning checkpoint complete</a:t>
            </a:r>
          </a:p>
        </p:txBody>
      </p:sp>
      <p:pic>
        <p:nvPicPr>
          <p:cNvPr id="5" name="Picture 4" descr="5A66362E-9ADC-42B3-BFD9-7DC8890AAE10.jpeg"/>
          <p:cNvPicPr>
            <a:picLocks noChangeAspect="1"/>
          </p:cNvPicPr>
          <p:nvPr/>
        </p:nvPicPr>
        <p:blipFill>
          <a:blip r:embed="rId2"/>
          <a:stretch>
            <a:fillRect/>
          </a:stretch>
        </p:blipFill>
        <p:spPr>
          <a:xfrm>
            <a:off x="10716768" y="320040"/>
            <a:ext cx="884496" cy="1325880"/>
          </a:xfrm>
          <a:prstGeom prst="rect">
            <a:avLst/>
          </a:prstGeom>
        </p:spPr>
      </p:pic>
      <p:sp>
        <p:nvSpPr>
          <p:cNvPr id="6" name="Rectangle 5"/>
          <p:cNvSpPr/>
          <p:nvPr/>
        </p:nvSpPr>
        <p:spPr>
          <a:xfrm>
            <a:off x="0" y="6373368"/>
            <a:ext cx="12191695" cy="484632"/>
          </a:xfrm>
          <a:prstGeom prst="rect">
            <a:avLst/>
          </a:prstGeom>
          <a:solidFill>
            <a:srgbClr val="0F29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6437376"/>
            <a:ext cx="9144000" cy="274320"/>
          </a:xfrm>
          <a:prstGeom prst="rect">
            <a:avLst/>
          </a:prstGeom>
          <a:noFill/>
        </p:spPr>
        <p:txBody>
          <a:bodyPr wrap="square">
            <a:spAutoFit/>
          </a:bodyPr>
          <a:lstStyle/>
          <a:p>
            <a:pPr>
              <a:spcAft>
                <a:spcPts val="1200"/>
              </a:spcAft>
              <a:defRPr sz="1100" b="0">
                <a:solidFill>
                  <a:srgbClr val="FFFFFF"/>
                </a:solidFill>
                <a:latin typeface="Aptos"/>
              </a:defRPr>
            </a:pPr>
            <a:r>
              <a:t>In Education Partnership with NAHCE  •  Tambra Newton</a:t>
            </a:r>
          </a:p>
        </p:txBody>
      </p:sp>
      <p:sp>
        <p:nvSpPr>
          <p:cNvPr id="8" name="TextBox 7"/>
          <p:cNvSpPr txBox="1"/>
          <p:nvPr/>
        </p:nvSpPr>
        <p:spPr>
          <a:xfrm>
            <a:off x="10607040" y="6437376"/>
            <a:ext cx="1097280" cy="274320"/>
          </a:xfrm>
          <a:prstGeom prst="rect">
            <a:avLst/>
          </a:prstGeom>
          <a:noFill/>
        </p:spPr>
        <p:txBody>
          <a:bodyPr wrap="square">
            <a:spAutoFit/>
          </a:bodyPr>
          <a:lstStyle/>
          <a:p>
            <a:pPr>
              <a:spcAft>
                <a:spcPts val="1200"/>
              </a:spcAft>
              <a:defRPr sz="1100" b="0">
                <a:solidFill>
                  <a:srgbClr val="FFFFFF"/>
                </a:solidFill>
                <a:latin typeface="Aptos"/>
              </a:defRPr>
            </a:pPr>
            <a:r>
              <a:t>28</a:t>
            </a:r>
          </a:p>
        </p:txBody>
      </p:sp>
      <p:sp>
        <p:nvSpPr>
          <p:cNvPr id="9" name="Rectangle 8"/>
          <p:cNvSpPr/>
          <p:nvPr/>
        </p:nvSpPr>
        <p:spPr>
          <a:xfrm>
            <a:off x="822960" y="1965960"/>
            <a:ext cx="10515600" cy="33832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822960" y="1965960"/>
            <a:ext cx="64008" cy="3383280"/>
          </a:xfrm>
          <a:prstGeom prst="rect">
            <a:avLst/>
          </a:prstGeom>
          <a:solidFill>
            <a:srgbClr val="B998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051560" y="2130552"/>
            <a:ext cx="10058400" cy="411480"/>
          </a:xfrm>
          <a:prstGeom prst="rect">
            <a:avLst/>
          </a:prstGeom>
          <a:noFill/>
        </p:spPr>
        <p:txBody>
          <a:bodyPr wrap="square">
            <a:spAutoFit/>
          </a:bodyPr>
          <a:lstStyle/>
          <a:p>
            <a:pPr>
              <a:spcAft>
                <a:spcPts val="1200"/>
              </a:spcAft>
              <a:defRPr sz="1600" b="1">
                <a:solidFill>
                  <a:srgbClr val="506276"/>
                </a:solidFill>
                <a:latin typeface="Aptos"/>
              </a:defRPr>
            </a:pPr>
            <a:r>
              <a:t>NEXT STEP</a:t>
            </a:r>
          </a:p>
        </p:txBody>
      </p:sp>
      <p:sp>
        <p:nvSpPr>
          <p:cNvPr id="12" name="TextBox 11"/>
          <p:cNvSpPr txBox="1"/>
          <p:nvPr/>
        </p:nvSpPr>
        <p:spPr>
          <a:xfrm>
            <a:off x="1051560" y="2697480"/>
            <a:ext cx="10058400" cy="2514600"/>
          </a:xfrm>
          <a:prstGeom prst="rect">
            <a:avLst/>
          </a:prstGeom>
          <a:noFill/>
        </p:spPr>
        <p:txBody>
          <a:bodyPr wrap="square">
            <a:spAutoFit/>
          </a:bodyPr>
          <a:lstStyle/>
          <a:p>
            <a:pPr>
              <a:spcAft>
                <a:spcPts val="1200"/>
              </a:spcAft>
              <a:defRPr sz="2400" b="0">
                <a:solidFill>
                  <a:srgbClr val="0F2942"/>
                </a:solidFill>
                <a:latin typeface="Aptos"/>
              </a:defRPr>
            </a:pPr>
            <a:r>
              <a:t>Complete the course evaluation.</a:t>
            </a:r>
          </a:p>
          <a:p>
            <a:pPr>
              <a:spcAft>
                <a:spcPts val="1200"/>
              </a:spcAft>
              <a:defRPr sz="2400" b="0">
                <a:solidFill>
                  <a:srgbClr val="0F2942"/>
                </a:solidFill>
                <a:latin typeface="Aptos"/>
              </a:defRPr>
            </a:pPr>
            <a:r>
              <a:t>Read back one change you will make.</a:t>
            </a:r>
          </a:p>
          <a:p>
            <a:pPr>
              <a:spcAft>
                <a:spcPts val="1200"/>
              </a:spcAft>
              <a:defRPr sz="2400" b="0">
                <a:solidFill>
                  <a:srgbClr val="0F2942"/>
                </a:solidFill>
                <a:latin typeface="Aptos"/>
              </a:defRPr>
            </a:pPr>
            <a:r>
              <a:t>Have the trainer verify attendance, activities and instructional time.</a:t>
            </a:r>
          </a:p>
        </p:txBody>
      </p:sp>
      <p:sp>
        <p:nvSpPr>
          <p:cNvPr id="100" name="Return to action plan">
            <a:hlinkClick action="ppaction://hlinksldjump" r:id="rId5"/>
          </p:cNvPr>
          <p:cNvSpPr txBox="1"/>
          <p:nvPr/>
        </p:nvSpPr>
        <p:spPr>
          <a:xfrm>
            <a:off x="1005840" y="5943600"/>
            <a:ext cx="3291840" cy="457200"/>
          </a:xfrm>
          <a:prstGeom prst="rect">
            <a:avLst/>
          </a:prstGeom>
          <a:noFill/>
        </p:spPr>
        <p:txBody>
          <a:bodyPr wrap="square">
            <a:spAutoFit/>
          </a:bodyPr>
          <a:lstStyle/>
          <a:p>
            <a:pPr>
              <a:spcAft>
                <a:spcPts val="1200"/>
              </a:spcAft>
              <a:defRPr sz="2000" b="1">
                <a:solidFill>
                  <a:srgbClr val="FFFFFF"/>
                </a:solidFill>
                <a:latin typeface="Aptos"/>
              </a:defRPr>
            </a:pPr>
            <a:r>
              <a:t>RETURN TO TRAINING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Playground Safety Standards &amp; Active Supervision</dc:title>
  <dc:subject>Two-hour in-service course</dc:subject>
  <dc:creator>Sandywood Institute</dc:creator>
  <cp:keywords>playground safety, active supervision, Sandywood Institute, NAHCE</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